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Aldis" initials="T" lastIdx="1" clrIdx="0">
    <p:extLst>
      <p:ext uri="{19B8F6BF-5375-455C-9EA6-DF929625EA0E}">
        <p15:presenceInfo xmlns:p15="http://schemas.microsoft.com/office/powerpoint/2012/main" userId="Tom.Ald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2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14C8-6376-41F9-9DB0-226B58C63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D0CE41-F73A-45DB-B289-1198CBAA4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E128DFA-595F-4779-9202-AE90CAFDBFEE}"/>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5" name="Footer Placeholder 4">
            <a:extLst>
              <a:ext uri="{FF2B5EF4-FFF2-40B4-BE49-F238E27FC236}">
                <a16:creationId xmlns:a16="http://schemas.microsoft.com/office/drawing/2014/main" id="{78B37961-E695-40CC-9620-C618A635DD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350EC2-E8CB-4433-B3B1-810F2D3294EE}"/>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114322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3D1B9-5866-4FB0-B002-0A1CA43CEF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6AAD35-E377-4A76-94C5-A954AF96C7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A13F33-2578-4A8E-BBAA-7B63E271E526}"/>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5" name="Footer Placeholder 4">
            <a:extLst>
              <a:ext uri="{FF2B5EF4-FFF2-40B4-BE49-F238E27FC236}">
                <a16:creationId xmlns:a16="http://schemas.microsoft.com/office/drawing/2014/main" id="{669C915F-DA18-45C3-857D-337984706E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0C2819-42F2-444E-8D9D-CFEB8B5A0577}"/>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67374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866E6E-4551-4C3E-A0FA-088391959D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B88BA-0EFF-445F-A0A8-F88F77C6DF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1970B8-B0D9-4266-9FFE-0F26DE36F7E6}"/>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5" name="Footer Placeholder 4">
            <a:extLst>
              <a:ext uri="{FF2B5EF4-FFF2-40B4-BE49-F238E27FC236}">
                <a16:creationId xmlns:a16="http://schemas.microsoft.com/office/drawing/2014/main" id="{7868BDEA-34DA-492B-86A5-30D1D12825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AFFCF3-D57B-4DB1-8EC9-7ECE5730B8D5}"/>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98183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81C8-D185-4DF9-99A3-DD2B3CDFE3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933D7E-B5C6-437D-AC0F-87280D6AF6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982EE8-129E-4353-BB7E-813B16988165}"/>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5" name="Footer Placeholder 4">
            <a:extLst>
              <a:ext uri="{FF2B5EF4-FFF2-40B4-BE49-F238E27FC236}">
                <a16:creationId xmlns:a16="http://schemas.microsoft.com/office/drawing/2014/main" id="{E6BA6C23-134C-4095-B80B-EE853D1ECA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99D522-2C74-4725-B245-073DD6C9C23A}"/>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15571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7D365-5037-4AD4-A91A-36B11BC5D9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5FA1C9-82BC-4597-BC8B-71745530E6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E73740-429A-4950-9245-3496C6098186}"/>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5" name="Footer Placeholder 4">
            <a:extLst>
              <a:ext uri="{FF2B5EF4-FFF2-40B4-BE49-F238E27FC236}">
                <a16:creationId xmlns:a16="http://schemas.microsoft.com/office/drawing/2014/main" id="{A59E8605-016F-4F54-8BB7-1AFCEB7A53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6F9765-39C1-4424-B951-FF179F760918}"/>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212658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F858-12A7-4A62-B130-834812F0EC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A38233-287A-46F8-B265-F369448E4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1C0ABD-BE0F-4363-AD13-D77E0B763C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55948C-54A5-4A26-BDAA-D82CF4A7C42A}"/>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6" name="Footer Placeholder 5">
            <a:extLst>
              <a:ext uri="{FF2B5EF4-FFF2-40B4-BE49-F238E27FC236}">
                <a16:creationId xmlns:a16="http://schemas.microsoft.com/office/drawing/2014/main" id="{07DEF05E-D7AD-479E-8409-A857AD535B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2E3DFF-BC6B-4EE2-BA88-D30B8854D1FC}"/>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517688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E2834-785A-42D7-A19C-1B163F891B4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74A3A3-DE01-4AFE-A28B-472B82CB59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921DA7-7862-4ACD-ACD2-6D01DA30A1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E5447A-1BE8-4AF7-B285-BAE53D4CBA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E284CC-4231-48B5-94BB-040FA6D539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1B1F83-4FAE-41C5-B65B-6A2D3FBC8A29}"/>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8" name="Footer Placeholder 7">
            <a:extLst>
              <a:ext uri="{FF2B5EF4-FFF2-40B4-BE49-F238E27FC236}">
                <a16:creationId xmlns:a16="http://schemas.microsoft.com/office/drawing/2014/main" id="{B6D20B33-F773-45FF-AD8A-6CCFF47D85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202930-782E-4E90-A267-8949F0518754}"/>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297438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2A772-44F4-47FA-8176-82497D4C1D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0A3EFE-A09E-4AD4-9D9F-DB0C49A0D8A9}"/>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4" name="Footer Placeholder 3">
            <a:extLst>
              <a:ext uri="{FF2B5EF4-FFF2-40B4-BE49-F238E27FC236}">
                <a16:creationId xmlns:a16="http://schemas.microsoft.com/office/drawing/2014/main" id="{BDD29A33-C96E-4F59-AAB1-785E964A99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6C101F-6794-4D0F-B17C-D8CD149B5765}"/>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398720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005810-C965-4AE9-8AD0-3818E4F356DE}"/>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3" name="Footer Placeholder 2">
            <a:extLst>
              <a:ext uri="{FF2B5EF4-FFF2-40B4-BE49-F238E27FC236}">
                <a16:creationId xmlns:a16="http://schemas.microsoft.com/office/drawing/2014/main" id="{E630982C-FDAF-4712-AB9A-BBA183D622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F52615-6FAE-4263-BF17-D7DB0A0F518D}"/>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349180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AB8AD-56FE-4F8B-A980-953025CBF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D96D7D-693F-4768-B3E6-E493CE3959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3C7489B-6B07-43EB-B621-D230FE829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B8F349-558E-43B7-BACA-6428128F3700}"/>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6" name="Footer Placeholder 5">
            <a:extLst>
              <a:ext uri="{FF2B5EF4-FFF2-40B4-BE49-F238E27FC236}">
                <a16:creationId xmlns:a16="http://schemas.microsoft.com/office/drawing/2014/main" id="{CB1AFC05-ACF7-4E86-B072-D31579E3AB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909E70-FE4E-4583-BC45-2903097D82F2}"/>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159359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092E-7709-455D-A94E-789BEDB381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35ABCC-18A4-4A9C-9103-560C3649D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602D71-10EE-4387-BD45-589DBDCFA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37E18-5459-41B1-84C2-0BCD43B1FBDF}"/>
              </a:ext>
            </a:extLst>
          </p:cNvPr>
          <p:cNvSpPr>
            <a:spLocks noGrp="1"/>
          </p:cNvSpPr>
          <p:nvPr>
            <p:ph type="dt" sz="half" idx="10"/>
          </p:nvPr>
        </p:nvSpPr>
        <p:spPr/>
        <p:txBody>
          <a:bodyPr/>
          <a:lstStyle/>
          <a:p>
            <a:fld id="{E1EE6583-B2B9-40CD-8773-75A0F26033BA}" type="datetimeFigureOut">
              <a:rPr lang="en-GB" smtClean="0"/>
              <a:t>18/05/2020</a:t>
            </a:fld>
            <a:endParaRPr lang="en-GB"/>
          </a:p>
        </p:txBody>
      </p:sp>
      <p:sp>
        <p:nvSpPr>
          <p:cNvPr id="6" name="Footer Placeholder 5">
            <a:extLst>
              <a:ext uri="{FF2B5EF4-FFF2-40B4-BE49-F238E27FC236}">
                <a16:creationId xmlns:a16="http://schemas.microsoft.com/office/drawing/2014/main" id="{976DD220-377C-4900-8EDE-C19BFB3899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9055C3-9B88-42D5-88FF-0E04CDF5132B}"/>
              </a:ext>
            </a:extLst>
          </p:cNvPr>
          <p:cNvSpPr>
            <a:spLocks noGrp="1"/>
          </p:cNvSpPr>
          <p:nvPr>
            <p:ph type="sldNum" sz="quarter" idx="12"/>
          </p:nvPr>
        </p:nvSpPr>
        <p:spPr/>
        <p:txBody>
          <a:bodyPr/>
          <a:lstStyle/>
          <a:p>
            <a:fld id="{352737F2-0685-49B3-AD18-8257B0B4C91F}" type="slidenum">
              <a:rPr lang="en-GB" smtClean="0"/>
              <a:t>‹#›</a:t>
            </a:fld>
            <a:endParaRPr lang="en-GB"/>
          </a:p>
        </p:txBody>
      </p:sp>
    </p:spTree>
    <p:extLst>
      <p:ext uri="{BB962C8B-B14F-4D97-AF65-F5344CB8AC3E}">
        <p14:creationId xmlns:p14="http://schemas.microsoft.com/office/powerpoint/2010/main" val="23812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5B34DC-8D92-499D-A6D1-F34490F97E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A9AB60-0D01-4152-A849-89C5D5D17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C729C5-AA9C-450C-BFBA-E91DBD4123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E6583-B2B9-40CD-8773-75A0F26033BA}" type="datetimeFigureOut">
              <a:rPr lang="en-GB" smtClean="0"/>
              <a:t>18/05/2020</a:t>
            </a:fld>
            <a:endParaRPr lang="en-GB"/>
          </a:p>
        </p:txBody>
      </p:sp>
      <p:sp>
        <p:nvSpPr>
          <p:cNvPr id="5" name="Footer Placeholder 4">
            <a:extLst>
              <a:ext uri="{FF2B5EF4-FFF2-40B4-BE49-F238E27FC236}">
                <a16:creationId xmlns:a16="http://schemas.microsoft.com/office/drawing/2014/main" id="{049A6D69-F153-4B9A-9697-5AC9512BD0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042A339-3C12-43B1-819D-6B36199BD6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2737F2-0685-49B3-AD18-8257B0B4C91F}" type="slidenum">
              <a:rPr lang="en-GB" smtClean="0"/>
              <a:t>‹#›</a:t>
            </a:fld>
            <a:endParaRPr lang="en-GB"/>
          </a:p>
        </p:txBody>
      </p:sp>
    </p:spTree>
    <p:extLst>
      <p:ext uri="{BB962C8B-B14F-4D97-AF65-F5344CB8AC3E}">
        <p14:creationId xmlns:p14="http://schemas.microsoft.com/office/powerpoint/2010/main" val="2905990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B262-BCA9-4C46-AC74-90357947E4AD}"/>
              </a:ext>
            </a:extLst>
          </p:cNvPr>
          <p:cNvSpPr>
            <a:spLocks noGrp="1"/>
          </p:cNvSpPr>
          <p:nvPr>
            <p:ph type="ctrTitle"/>
          </p:nvPr>
        </p:nvSpPr>
        <p:spPr/>
        <p:txBody>
          <a:bodyPr>
            <a:normAutofit/>
          </a:bodyPr>
          <a:lstStyle/>
          <a:p>
            <a:r>
              <a:rPr lang="en-GB" sz="9600" dirty="0">
                <a:latin typeface="Algerian" panose="04020705040A02060702" pitchFamily="82" charset="0"/>
              </a:rPr>
              <a:t>VIKINGS</a:t>
            </a:r>
          </a:p>
        </p:txBody>
      </p:sp>
      <p:sp>
        <p:nvSpPr>
          <p:cNvPr id="3" name="Subtitle 2">
            <a:extLst>
              <a:ext uri="{FF2B5EF4-FFF2-40B4-BE49-F238E27FC236}">
                <a16:creationId xmlns:a16="http://schemas.microsoft.com/office/drawing/2014/main" id="{379F9160-DE06-4341-9927-5CDA3725A2EB}"/>
              </a:ext>
            </a:extLst>
          </p:cNvPr>
          <p:cNvSpPr>
            <a:spLocks noGrp="1"/>
          </p:cNvSpPr>
          <p:nvPr>
            <p:ph type="subTitle" idx="1"/>
          </p:nvPr>
        </p:nvSpPr>
        <p:spPr/>
        <p:txBody>
          <a:bodyPr/>
          <a:lstStyle/>
          <a:p>
            <a:r>
              <a:rPr lang="en-GB" dirty="0">
                <a:latin typeface="Algerian" panose="04020705040A02060702" pitchFamily="82" charset="0"/>
              </a:rPr>
              <a:t>What evidence is there that Vikings came to Norfolk?</a:t>
            </a:r>
          </a:p>
        </p:txBody>
      </p:sp>
    </p:spTree>
    <p:extLst>
      <p:ext uri="{BB962C8B-B14F-4D97-AF65-F5344CB8AC3E}">
        <p14:creationId xmlns:p14="http://schemas.microsoft.com/office/powerpoint/2010/main" val="1709596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0B47EF98-E46D-4FF0-B2A9-28EB30FF16C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6872" r="6872"/>
          <a:stretch>
            <a:fillRect/>
          </a:stretch>
        </p:blipFill>
        <p:spPr/>
      </p:pic>
      <p:sp>
        <p:nvSpPr>
          <p:cNvPr id="4" name="Text Placeholder 3">
            <a:extLst>
              <a:ext uri="{FF2B5EF4-FFF2-40B4-BE49-F238E27FC236}">
                <a16:creationId xmlns:a16="http://schemas.microsoft.com/office/drawing/2014/main" id="{72364FF5-896C-4215-A0E1-985A455539E8}"/>
              </a:ext>
            </a:extLst>
          </p:cNvPr>
          <p:cNvSpPr>
            <a:spLocks noGrp="1"/>
          </p:cNvSpPr>
          <p:nvPr>
            <p:ph type="body" sz="half" idx="2"/>
          </p:nvPr>
        </p:nvSpPr>
        <p:spPr>
          <a:xfrm>
            <a:off x="910908" y="2085974"/>
            <a:ext cx="3932237" cy="2676525"/>
          </a:xfrm>
        </p:spPr>
        <p:txBody>
          <a:bodyPr>
            <a:normAutofit/>
          </a:bodyPr>
          <a:lstStyle/>
          <a:p>
            <a:r>
              <a:rPr lang="en-GB" sz="1800" dirty="0"/>
              <a:t>We know that Vikings visited England but  did they come to Norfolk specifically and if so when? </a:t>
            </a:r>
          </a:p>
          <a:p>
            <a:r>
              <a:rPr lang="en-GB" sz="1800" dirty="0"/>
              <a:t>In this report, I am going to show you the evidence that Vikings did come to Norfolk. </a:t>
            </a:r>
          </a:p>
        </p:txBody>
      </p:sp>
    </p:spTree>
    <p:extLst>
      <p:ext uri="{BB962C8B-B14F-4D97-AF65-F5344CB8AC3E}">
        <p14:creationId xmlns:p14="http://schemas.microsoft.com/office/powerpoint/2010/main" val="171031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5ED943C0-F6BA-4E3B-93F3-7FE3715F470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475" b="1475"/>
          <a:stretch>
            <a:fillRect/>
          </a:stretch>
        </p:blipFill>
        <p:spPr/>
      </p:pic>
      <p:sp>
        <p:nvSpPr>
          <p:cNvPr id="4" name="Text Placeholder 3">
            <a:extLst>
              <a:ext uri="{FF2B5EF4-FFF2-40B4-BE49-F238E27FC236}">
                <a16:creationId xmlns:a16="http://schemas.microsoft.com/office/drawing/2014/main" id="{C60A7F68-59CB-47C9-9D3A-FCE5F751DB3B}"/>
              </a:ext>
            </a:extLst>
          </p:cNvPr>
          <p:cNvSpPr>
            <a:spLocks noGrp="1"/>
          </p:cNvSpPr>
          <p:nvPr>
            <p:ph type="body" sz="half" idx="2"/>
          </p:nvPr>
        </p:nvSpPr>
        <p:spPr>
          <a:xfrm>
            <a:off x="736283" y="987425"/>
            <a:ext cx="3932237" cy="4873625"/>
          </a:xfrm>
        </p:spPr>
        <p:txBody>
          <a:bodyPr>
            <a:noAutofit/>
          </a:bodyPr>
          <a:lstStyle/>
          <a:p>
            <a:r>
              <a:rPr lang="en-GB" sz="1800" dirty="0"/>
              <a:t>It is thought that the Vikings entered Norfolk in the year 865. Four years later the Vikings slayed king Edmund who was the last king of East Anglia and he was slayed by the Vikings at </a:t>
            </a:r>
            <a:r>
              <a:rPr lang="en-GB" sz="1800" dirty="0" err="1"/>
              <a:t>Hoxne</a:t>
            </a:r>
            <a:r>
              <a:rPr lang="en-GB" sz="1800" dirty="0"/>
              <a:t> in Suffolk. Even though the Vikings killed him they later honoured him and it was the Viking King Canute who turned his shrine to an Abbey in Bury St Edmunds. </a:t>
            </a:r>
          </a:p>
          <a:p>
            <a:r>
              <a:rPr lang="en-GB" sz="1800" dirty="0"/>
              <a:t>Bury St Edmunds is evidence of Viking presence in East Anglia but in Norfolk there are also place names that show Vikings came to Norfolk. There are 13 different places the Vikings named such as Filby, Hemsby and Thrigby in East Norfolk. These places all end in “by” and in Viking language that means “settlement of”. </a:t>
            </a:r>
          </a:p>
          <a:p>
            <a:r>
              <a:rPr lang="en-GB" dirty="0"/>
              <a:t>  </a:t>
            </a:r>
          </a:p>
        </p:txBody>
      </p:sp>
    </p:spTree>
    <p:extLst>
      <p:ext uri="{BB962C8B-B14F-4D97-AF65-F5344CB8AC3E}">
        <p14:creationId xmlns:p14="http://schemas.microsoft.com/office/powerpoint/2010/main" val="89084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A1A3EAA2-92B5-4F0B-874A-70B40583D897}"/>
              </a:ext>
            </a:extLst>
          </p:cNvPr>
          <p:cNvPicPr>
            <a:picLocks noGrp="1" noChangeAspect="1"/>
          </p:cNvPicPr>
          <p:nvPr>
            <p:ph type="pic" idx="1"/>
          </p:nvPr>
        </p:nvPicPr>
        <p:blipFill>
          <a:blip r:embed="rId2"/>
          <a:srcRect l="3483" r="3483"/>
          <a:stretch>
            <a:fillRect/>
          </a:stretch>
        </p:blipFill>
        <p:spPr>
          <a:xfrm>
            <a:off x="6096000" y="646428"/>
            <a:ext cx="4946332" cy="3905669"/>
          </a:xfrm>
          <a:prstGeom prst="rect">
            <a:avLst/>
          </a:prstGeom>
        </p:spPr>
      </p:pic>
      <p:sp>
        <p:nvSpPr>
          <p:cNvPr id="4" name="Text Placeholder 3">
            <a:extLst>
              <a:ext uri="{FF2B5EF4-FFF2-40B4-BE49-F238E27FC236}">
                <a16:creationId xmlns:a16="http://schemas.microsoft.com/office/drawing/2014/main" id="{D911A51F-B565-4B7C-A512-13268F94A3F3}"/>
              </a:ext>
            </a:extLst>
          </p:cNvPr>
          <p:cNvSpPr>
            <a:spLocks noGrp="1"/>
          </p:cNvSpPr>
          <p:nvPr>
            <p:ph type="body" sz="half" idx="2"/>
          </p:nvPr>
        </p:nvSpPr>
        <p:spPr>
          <a:xfrm>
            <a:off x="928052" y="646429"/>
            <a:ext cx="4822508" cy="4372612"/>
          </a:xfrm>
        </p:spPr>
        <p:txBody>
          <a:bodyPr>
            <a:noAutofit/>
          </a:bodyPr>
          <a:lstStyle/>
          <a:p>
            <a:r>
              <a:rPr lang="en-GB" sz="1900" dirty="0"/>
              <a:t>Around 200 words we use today came from the Viking language. They taught us words like cake and mug. Historians say that only a big number of invaders could have a big impact on our language. </a:t>
            </a:r>
          </a:p>
          <a:p>
            <a:r>
              <a:rPr lang="en-GB" sz="1900" dirty="0"/>
              <a:t>Other words from their language include most of the days of the week. Apart from Saturday, the rest of the days of the week all have links to Vikings: </a:t>
            </a:r>
          </a:p>
          <a:p>
            <a:r>
              <a:rPr lang="en-GB" sz="1900" dirty="0"/>
              <a:t>Monday was for Mani, the Norse moon god.</a:t>
            </a:r>
          </a:p>
          <a:p>
            <a:r>
              <a:rPr lang="en-GB" sz="1900" dirty="0"/>
              <a:t>Tuesday was for Tyr the Norse one-handed god of war.</a:t>
            </a:r>
          </a:p>
          <a:p>
            <a:r>
              <a:rPr lang="en-GB" sz="1800" dirty="0"/>
              <a:t>Wednesday is </a:t>
            </a:r>
            <a:r>
              <a:rPr lang="en-GB" sz="1800" dirty="0" err="1"/>
              <a:t>Woden’s</a:t>
            </a:r>
            <a:r>
              <a:rPr lang="en-GB" sz="1800" dirty="0"/>
              <a:t> day, aka Odin the god of wisdom, war, poetry, death and magic.</a:t>
            </a:r>
          </a:p>
          <a:p>
            <a:endParaRPr lang="en-GB" sz="2000" dirty="0"/>
          </a:p>
          <a:p>
            <a:endParaRPr lang="en-GB" sz="1900" dirty="0"/>
          </a:p>
          <a:p>
            <a:endParaRPr lang="en-GB" dirty="0"/>
          </a:p>
        </p:txBody>
      </p:sp>
      <p:sp>
        <p:nvSpPr>
          <p:cNvPr id="6" name="TextBox 5">
            <a:extLst>
              <a:ext uri="{FF2B5EF4-FFF2-40B4-BE49-F238E27FC236}">
                <a16:creationId xmlns:a16="http://schemas.microsoft.com/office/drawing/2014/main" id="{89E708C5-C1ED-4208-9AFF-61A5CA43C376}"/>
              </a:ext>
            </a:extLst>
          </p:cNvPr>
          <p:cNvSpPr txBox="1"/>
          <p:nvPr/>
        </p:nvSpPr>
        <p:spPr>
          <a:xfrm>
            <a:off x="928052" y="5019041"/>
            <a:ext cx="10107612" cy="1754326"/>
          </a:xfrm>
          <a:prstGeom prst="rect">
            <a:avLst/>
          </a:prstGeom>
          <a:noFill/>
        </p:spPr>
        <p:txBody>
          <a:bodyPr wrap="square" rtlCol="0">
            <a:spAutoFit/>
          </a:bodyPr>
          <a:lstStyle/>
          <a:p>
            <a:r>
              <a:rPr lang="en-GB" dirty="0"/>
              <a:t>Thursday was for Thor the god of strength and storms.</a:t>
            </a:r>
          </a:p>
          <a:p>
            <a:endParaRPr lang="en-GB" dirty="0"/>
          </a:p>
          <a:p>
            <a:r>
              <a:rPr lang="en-GB" dirty="0"/>
              <a:t>Friday was for Frigg, goddess of marriage</a:t>
            </a:r>
          </a:p>
          <a:p>
            <a:endParaRPr lang="en-GB" dirty="0"/>
          </a:p>
          <a:p>
            <a:r>
              <a:rPr lang="en-GB" dirty="0"/>
              <a:t>Sunday was for the goddess of the sun.</a:t>
            </a:r>
          </a:p>
          <a:p>
            <a:endParaRPr lang="en-GB" dirty="0"/>
          </a:p>
        </p:txBody>
      </p:sp>
    </p:spTree>
    <p:extLst>
      <p:ext uri="{BB962C8B-B14F-4D97-AF65-F5344CB8AC3E}">
        <p14:creationId xmlns:p14="http://schemas.microsoft.com/office/powerpoint/2010/main" val="2830347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02452B2A-DBEB-44D9-8429-78DF32DEE76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7899" r="7899"/>
          <a:stretch>
            <a:fillRect/>
          </a:stretch>
        </p:blipFill>
        <p:spPr/>
      </p:pic>
      <p:sp>
        <p:nvSpPr>
          <p:cNvPr id="4" name="Text Placeholder 3">
            <a:extLst>
              <a:ext uri="{FF2B5EF4-FFF2-40B4-BE49-F238E27FC236}">
                <a16:creationId xmlns:a16="http://schemas.microsoft.com/office/drawing/2014/main" id="{BC37597F-572A-415A-8AAC-71F477ACE097}"/>
              </a:ext>
            </a:extLst>
          </p:cNvPr>
          <p:cNvSpPr>
            <a:spLocks noGrp="1"/>
          </p:cNvSpPr>
          <p:nvPr>
            <p:ph type="body" sz="half" idx="2"/>
          </p:nvPr>
        </p:nvSpPr>
        <p:spPr>
          <a:xfrm>
            <a:off x="836612" y="1499869"/>
            <a:ext cx="3932237" cy="3848735"/>
          </a:xfrm>
        </p:spPr>
        <p:txBody>
          <a:bodyPr>
            <a:normAutofit/>
          </a:bodyPr>
          <a:lstStyle/>
          <a:p>
            <a:r>
              <a:rPr lang="en-GB" sz="1800" dirty="0"/>
              <a:t>To further evidence that Vikings came to Norfolk there has been several historical findings such as the Hingham hoard. This was some of King Edmund’s jewellery which was buried to stop the Vikings from stealing it. It contained four silver brooches, two silver strap-ends and twenty-three silver pennies and it was found in 2012.  </a:t>
            </a:r>
          </a:p>
          <a:p>
            <a:r>
              <a:rPr lang="en-GB" sz="1800" dirty="0"/>
              <a:t>Another finding was in 1998, when the Forum in Norwich was being built. A rare Viking gold ingot was found and also part of a crucible with gold residues.</a:t>
            </a:r>
          </a:p>
        </p:txBody>
      </p:sp>
    </p:spTree>
    <p:extLst>
      <p:ext uri="{BB962C8B-B14F-4D97-AF65-F5344CB8AC3E}">
        <p14:creationId xmlns:p14="http://schemas.microsoft.com/office/powerpoint/2010/main" val="154384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8A8F7288-22A7-4BCA-BAFE-1E2C97006B1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0555" r="20555"/>
          <a:stretch>
            <a:fillRect/>
          </a:stretch>
        </p:blipFill>
        <p:spPr/>
      </p:pic>
      <p:sp>
        <p:nvSpPr>
          <p:cNvPr id="4" name="Text Placeholder 3">
            <a:extLst>
              <a:ext uri="{FF2B5EF4-FFF2-40B4-BE49-F238E27FC236}">
                <a16:creationId xmlns:a16="http://schemas.microsoft.com/office/drawing/2014/main" id="{C93CD7F9-7E66-4336-A66B-946F61CF54EE}"/>
              </a:ext>
            </a:extLst>
          </p:cNvPr>
          <p:cNvSpPr>
            <a:spLocks noGrp="1"/>
          </p:cNvSpPr>
          <p:nvPr>
            <p:ph type="body" sz="half" idx="2"/>
          </p:nvPr>
        </p:nvSpPr>
        <p:spPr>
          <a:xfrm>
            <a:off x="836612" y="1564798"/>
            <a:ext cx="3932237" cy="3718877"/>
          </a:xfrm>
        </p:spPr>
        <p:txBody>
          <a:bodyPr>
            <a:normAutofit/>
          </a:bodyPr>
          <a:lstStyle/>
          <a:p>
            <a:r>
              <a:rPr lang="en-GB" sz="1800" dirty="0"/>
              <a:t>In conclusion, there is a lot of strong evidence to demonstrate that Vikings have been in Norfolk. As already detailed, this evidence includes changes to our language, findings of Viking items in Norfolk and names of villages in our area.</a:t>
            </a:r>
          </a:p>
          <a:p>
            <a:endParaRPr lang="en-GB" sz="1800" dirty="0"/>
          </a:p>
          <a:p>
            <a:endParaRPr lang="en-GB" sz="1800" dirty="0"/>
          </a:p>
          <a:p>
            <a:endParaRPr lang="en-GB" sz="1800" dirty="0"/>
          </a:p>
          <a:p>
            <a:endParaRPr lang="en-GB" sz="1800" dirty="0"/>
          </a:p>
          <a:p>
            <a:r>
              <a:rPr lang="en-GB" sz="1800" dirty="0"/>
              <a:t>By Jacob</a:t>
            </a:r>
          </a:p>
        </p:txBody>
      </p:sp>
    </p:spTree>
    <p:extLst>
      <p:ext uri="{BB962C8B-B14F-4D97-AF65-F5344CB8AC3E}">
        <p14:creationId xmlns:p14="http://schemas.microsoft.com/office/powerpoint/2010/main" val="2059076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459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Calibri</vt:lpstr>
      <vt:lpstr>Calibri Light</vt:lpstr>
      <vt:lpstr>Office Theme</vt:lpstr>
      <vt:lpstr>VIKINGS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Vikings</dc:title>
  <dc:creator>Tom.Aldis</dc:creator>
  <cp:lastModifiedBy>Mrs Edwards</cp:lastModifiedBy>
  <cp:revision>21</cp:revision>
  <dcterms:created xsi:type="dcterms:W3CDTF">2020-05-15T10:20:37Z</dcterms:created>
  <dcterms:modified xsi:type="dcterms:W3CDTF">2020-05-18T08:19:24Z</dcterms:modified>
</cp:coreProperties>
</file>