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9" r:id="rId3"/>
    <p:sldId id="273" r:id="rId4"/>
    <p:sldId id="262" r:id="rId5"/>
    <p:sldId id="263" r:id="rId6"/>
    <p:sldId id="267" r:id="rId7"/>
    <p:sldId id="268" r:id="rId8"/>
    <p:sldId id="260" r:id="rId9"/>
    <p:sldId id="272" r:id="rId10"/>
    <p:sldId id="258" r:id="rId11"/>
    <p:sldId id="269" r:id="rId12"/>
    <p:sldId id="270" r:id="rId13"/>
    <p:sldId id="257" r:id="rId14"/>
    <p:sldId id="261" r:id="rId15"/>
    <p:sldId id="266" r:id="rId16"/>
    <p:sldId id="264" r:id="rId17"/>
    <p:sldId id="271"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66" d="100"/>
          <a:sy n="66" d="100"/>
        </p:scale>
        <p:origin x="1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9255346" y="2750337"/>
            <a:ext cx="1171888" cy="1356442"/>
          </a:xfrm>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313070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10729455" y="4711309"/>
            <a:ext cx="1154151" cy="1090789"/>
          </a:xfrm>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86146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10729455" y="4711615"/>
            <a:ext cx="1154151" cy="1090789"/>
          </a:xfrm>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199895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10729455" y="4709925"/>
            <a:ext cx="1154151" cy="1090789"/>
          </a:xfrm>
        </p:spPr>
        <p:txBody>
          <a:bodyPr/>
          <a:lstStyle/>
          <a:p>
            <a:fld id="{47208EA8-134D-4022-B245-D150627D17E3}" type="slidenum">
              <a:rPr lang="en-GB" smtClean="0"/>
              <a:t>‹#›</a:t>
            </a:fld>
            <a:endParaRPr lang="en-GB"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5138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10729455" y="4709925"/>
            <a:ext cx="1154151" cy="1090789"/>
          </a:xfrm>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237113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350013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372789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374898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8EC188F-B8CD-476A-9E1A-C296E9328C9C}" type="datetimeFigureOut">
              <a:rPr lang="en-GB" smtClean="0"/>
              <a:t>18/05/2020</a:t>
            </a:fld>
            <a:endParaRPr lang="en-GB" dirty="0"/>
          </a:p>
        </p:txBody>
      </p:sp>
      <p:sp>
        <p:nvSpPr>
          <p:cNvPr id="5" name="Footer Placeholder 4"/>
          <p:cNvSpPr>
            <a:spLocks noGrp="1"/>
          </p:cNvSpPr>
          <p:nvPr>
            <p:ph type="ftr" sz="quarter" idx="11"/>
          </p:nvPr>
        </p:nvSpPr>
        <p:spPr>
          <a:xfrm>
            <a:off x="680321" y="5936188"/>
            <a:ext cx="6126805" cy="365125"/>
          </a:xfrm>
        </p:spPr>
        <p:txBody>
          <a:bodyPr/>
          <a:lstStyle/>
          <a:p>
            <a:endParaRPr lang="en-GB"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7208EA8-134D-4022-B245-D150627D17E3}" type="slidenum">
              <a:rPr lang="en-GB" smtClean="0"/>
              <a:t>‹#›</a:t>
            </a:fld>
            <a:endParaRPr lang="en-GB" dirty="0"/>
          </a:p>
        </p:txBody>
      </p:sp>
    </p:spTree>
    <p:extLst>
      <p:ext uri="{BB962C8B-B14F-4D97-AF65-F5344CB8AC3E}">
        <p14:creationId xmlns:p14="http://schemas.microsoft.com/office/powerpoint/2010/main" val="378171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357077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729455" y="2869895"/>
            <a:ext cx="1154151" cy="1090789"/>
          </a:xfrm>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23716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293264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383342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85340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183161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16050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C188F-B8CD-476A-9E1A-C296E9328C9C}"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208EA8-134D-4022-B245-D150627D17E3}" type="slidenum">
              <a:rPr lang="en-GB" smtClean="0"/>
              <a:t>‹#›</a:t>
            </a:fld>
            <a:endParaRPr lang="en-GB" dirty="0"/>
          </a:p>
        </p:txBody>
      </p:sp>
    </p:spTree>
    <p:extLst>
      <p:ext uri="{BB962C8B-B14F-4D97-AF65-F5344CB8AC3E}">
        <p14:creationId xmlns:p14="http://schemas.microsoft.com/office/powerpoint/2010/main" val="172609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EC188F-B8CD-476A-9E1A-C296E9328C9C}" type="datetimeFigureOut">
              <a:rPr lang="en-GB" smtClean="0"/>
              <a:t>18/05/2020</a:t>
            </a:fld>
            <a:endParaRPr lang="en-GB"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7208EA8-134D-4022-B245-D150627D17E3}" type="slidenum">
              <a:rPr lang="en-GB" smtClean="0"/>
              <a:t>‹#›</a:t>
            </a:fld>
            <a:endParaRPr lang="en-GB" dirty="0"/>
          </a:p>
        </p:txBody>
      </p:sp>
    </p:spTree>
    <p:extLst>
      <p:ext uri="{BB962C8B-B14F-4D97-AF65-F5344CB8AC3E}">
        <p14:creationId xmlns:p14="http://schemas.microsoft.com/office/powerpoint/2010/main" val="3202118838"/>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2338251" y="169816"/>
            <a:ext cx="7171509" cy="1084218"/>
          </a:xfrm>
        </p:spPr>
        <p:txBody>
          <a:bodyPr/>
          <a:lstStyle/>
          <a:p>
            <a:r>
              <a:rPr lang="en-GB" sz="6600" u="sng" dirty="0" smtClean="0"/>
              <a:t>Vikings in Norfolk</a:t>
            </a:r>
            <a:endParaRPr lang="en-GB" sz="6600" u="sng" dirty="0"/>
          </a:p>
        </p:txBody>
      </p:sp>
      <p:sp>
        <p:nvSpPr>
          <p:cNvPr id="3" name="Rectangle 2"/>
          <p:cNvSpPr/>
          <p:nvPr/>
        </p:nvSpPr>
        <p:spPr>
          <a:xfrm>
            <a:off x="7312410" y="5934670"/>
            <a:ext cx="5084242" cy="923330"/>
          </a:xfrm>
          <a:prstGeom prst="rect">
            <a:avLst/>
          </a:prstGeom>
        </p:spPr>
        <p:txBody>
          <a:bodyPr wrap="square">
            <a:spAutoFit/>
          </a:bodyPr>
          <a:lstStyle/>
          <a:p>
            <a:r>
              <a:rPr lang="en-GB" sz="5400" dirty="0" smtClean="0"/>
              <a:t>By Jaydon Sims</a:t>
            </a:r>
            <a:endParaRPr lang="en-GB" sz="5400" dirty="0"/>
          </a:p>
        </p:txBody>
      </p:sp>
    </p:spTree>
    <p:extLst>
      <p:ext uri="{BB962C8B-B14F-4D97-AF65-F5344CB8AC3E}">
        <p14:creationId xmlns:p14="http://schemas.microsoft.com/office/powerpoint/2010/main" val="62990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03" y="744583"/>
            <a:ext cx="4637314" cy="3724096"/>
          </a:xfrm>
          <a:prstGeom prst="rect">
            <a:avLst/>
          </a:prstGeom>
          <a:noFill/>
        </p:spPr>
        <p:txBody>
          <a:bodyPr wrap="square" rtlCol="0">
            <a:spAutoFit/>
          </a:bodyPr>
          <a:lstStyle/>
          <a:p>
            <a:r>
              <a:rPr lang="en-GB" sz="5400" u="sng" dirty="0" smtClean="0"/>
              <a:t>Sherringham</a:t>
            </a:r>
          </a:p>
          <a:p>
            <a:endParaRPr lang="en-GB" sz="2000" u="sng" dirty="0" smtClean="0"/>
          </a:p>
          <a:p>
            <a:r>
              <a:rPr lang="en-GB" dirty="0"/>
              <a:t>The town’s name is Scandinavian origin and has the meaning, The Ham of Scira’s people. In 900AD, Vikings first settled in Sheringham and it is thought that Scira may have been a Viking warlord who was given the land as a reward for his performance in battle. This history is celebrated with the annual Viking Festival each winter.</a:t>
            </a:r>
          </a:p>
        </p:txBody>
      </p:sp>
      <p:sp>
        <p:nvSpPr>
          <p:cNvPr id="4" name="Rectangle 3"/>
          <p:cNvSpPr/>
          <p:nvPr/>
        </p:nvSpPr>
        <p:spPr>
          <a:xfrm>
            <a:off x="6884125" y="3244334"/>
            <a:ext cx="3683725" cy="369332"/>
          </a:xfrm>
          <a:prstGeom prst="rect">
            <a:avLst/>
          </a:prstGeom>
        </p:spPr>
        <p:txBody>
          <a:bodyPr wrap="square">
            <a:spAutoFit/>
          </a:bodyPr>
          <a:lstStyle/>
          <a:p>
            <a:endParaRPr lang="en-GB" dirty="0"/>
          </a:p>
        </p:txBody>
      </p:sp>
      <p:sp>
        <p:nvSpPr>
          <p:cNvPr id="5" name="TextBox 4"/>
          <p:cNvSpPr txBox="1"/>
          <p:nvPr/>
        </p:nvSpPr>
        <p:spPr>
          <a:xfrm>
            <a:off x="6544491" y="1195583"/>
            <a:ext cx="3631476" cy="1754326"/>
          </a:xfrm>
          <a:prstGeom prst="rect">
            <a:avLst/>
          </a:prstGeom>
          <a:noFill/>
        </p:spPr>
        <p:txBody>
          <a:bodyPr wrap="square" rtlCol="0">
            <a:spAutoFit/>
          </a:bodyPr>
          <a:lstStyle/>
          <a:p>
            <a:r>
              <a:rPr lang="en-GB" dirty="0" smtClean="0"/>
              <a:t>Please copy and paste the links they are about the sherringham Viking festival which takes place every year. These are 2020 festival videos. Please use google chrome. </a:t>
            </a:r>
            <a:endParaRPr lang="en-GB" dirty="0"/>
          </a:p>
        </p:txBody>
      </p:sp>
      <p:sp>
        <p:nvSpPr>
          <p:cNvPr id="6" name="Rectangle 5"/>
          <p:cNvSpPr/>
          <p:nvPr/>
        </p:nvSpPr>
        <p:spPr>
          <a:xfrm>
            <a:off x="6453051" y="464406"/>
            <a:ext cx="3540034" cy="369332"/>
          </a:xfrm>
          <a:prstGeom prst="rect">
            <a:avLst/>
          </a:prstGeom>
        </p:spPr>
        <p:txBody>
          <a:bodyPr wrap="square">
            <a:spAutoFit/>
          </a:bodyPr>
          <a:lstStyle/>
          <a:p>
            <a:r>
              <a:rPr lang="en-GB" dirty="0">
                <a:solidFill>
                  <a:srgbClr val="FFFF00"/>
                </a:solidFill>
              </a:rPr>
              <a:t>https://youtu.be/N05mM4501ak</a:t>
            </a:r>
          </a:p>
        </p:txBody>
      </p:sp>
      <p:pic>
        <p:nvPicPr>
          <p:cNvPr id="7" name="Picture 6"/>
          <p:cNvPicPr>
            <a:picLocks noChangeAspect="1"/>
          </p:cNvPicPr>
          <p:nvPr/>
        </p:nvPicPr>
        <p:blipFill>
          <a:blip r:embed="rId2"/>
          <a:stretch>
            <a:fillRect/>
          </a:stretch>
        </p:blipFill>
        <p:spPr>
          <a:xfrm>
            <a:off x="5719217" y="3056709"/>
            <a:ext cx="5978334" cy="3593513"/>
          </a:xfrm>
          <a:prstGeom prst="rect">
            <a:avLst/>
          </a:prstGeom>
        </p:spPr>
      </p:pic>
    </p:spTree>
    <p:extLst>
      <p:ext uri="{BB962C8B-B14F-4D97-AF65-F5344CB8AC3E}">
        <p14:creationId xmlns:p14="http://schemas.microsoft.com/office/powerpoint/2010/main" val="303484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522514"/>
            <a:ext cx="3728906" cy="1661993"/>
          </a:xfrm>
          <a:prstGeom prst="rect">
            <a:avLst/>
          </a:prstGeom>
          <a:noFill/>
        </p:spPr>
        <p:txBody>
          <a:bodyPr wrap="none" rtlCol="0">
            <a:spAutoFit/>
          </a:bodyPr>
          <a:lstStyle/>
          <a:p>
            <a:r>
              <a:rPr lang="en-GB" sz="6600" u="sng" dirty="0" smtClean="0"/>
              <a:t>Hingham </a:t>
            </a:r>
          </a:p>
          <a:p>
            <a:endParaRPr lang="en-GB" dirty="0"/>
          </a:p>
          <a:p>
            <a:endParaRPr lang="en-GB" dirty="0" smtClean="0"/>
          </a:p>
        </p:txBody>
      </p:sp>
      <p:sp>
        <p:nvSpPr>
          <p:cNvPr id="3" name="TextBox 2"/>
          <p:cNvSpPr txBox="1"/>
          <p:nvPr/>
        </p:nvSpPr>
        <p:spPr>
          <a:xfrm>
            <a:off x="653143" y="2184507"/>
            <a:ext cx="10437223" cy="2031325"/>
          </a:xfrm>
          <a:prstGeom prst="rect">
            <a:avLst/>
          </a:prstGeom>
          <a:noFill/>
        </p:spPr>
        <p:txBody>
          <a:bodyPr wrap="square" rtlCol="0">
            <a:spAutoFit/>
          </a:bodyPr>
          <a:lstStyle/>
          <a:p>
            <a:endParaRPr lang="en-GB" dirty="0"/>
          </a:p>
          <a:p>
            <a:r>
              <a:rPr lang="en-GB" dirty="0"/>
              <a:t>As Viking armies swept across the land, wealthy Anglo Saxons hid their treasure. The first Viking raiders came looking for gold and silver, but later waves of invaders began settling on the rich land, taking over farms, villages and </a:t>
            </a:r>
            <a:r>
              <a:rPr lang="en-GB" dirty="0" smtClean="0"/>
              <a:t>towns.</a:t>
            </a:r>
          </a:p>
          <a:p>
            <a:endParaRPr lang="en-GB" dirty="0"/>
          </a:p>
          <a:p>
            <a:r>
              <a:rPr lang="en-GB" dirty="0" smtClean="0"/>
              <a:t>The </a:t>
            </a:r>
            <a:r>
              <a:rPr lang="en-GB" dirty="0"/>
              <a:t>23 silver coins of King Edmund, and four brooches, hidden on land near Hingham would have represented enormous riches. </a:t>
            </a:r>
          </a:p>
        </p:txBody>
      </p:sp>
    </p:spTree>
    <p:extLst>
      <p:ext uri="{BB962C8B-B14F-4D97-AF65-F5344CB8AC3E}">
        <p14:creationId xmlns:p14="http://schemas.microsoft.com/office/powerpoint/2010/main" val="3620528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06" y="548640"/>
            <a:ext cx="3328155" cy="1107996"/>
          </a:xfrm>
          <a:prstGeom prst="rect">
            <a:avLst/>
          </a:prstGeom>
          <a:noFill/>
        </p:spPr>
        <p:txBody>
          <a:bodyPr wrap="none" rtlCol="0">
            <a:spAutoFit/>
          </a:bodyPr>
          <a:lstStyle/>
          <a:p>
            <a:r>
              <a:rPr lang="en-GB" sz="6600" u="sng" dirty="0" smtClean="0"/>
              <a:t>Norwich</a:t>
            </a:r>
            <a:r>
              <a:rPr lang="en-GB" dirty="0" smtClean="0"/>
              <a:t> </a:t>
            </a:r>
            <a:endParaRPr lang="en-GB" dirty="0"/>
          </a:p>
        </p:txBody>
      </p:sp>
      <p:sp>
        <p:nvSpPr>
          <p:cNvPr id="3" name="Rectangle 2"/>
          <p:cNvSpPr/>
          <p:nvPr/>
        </p:nvSpPr>
        <p:spPr>
          <a:xfrm>
            <a:off x="4302034" y="941929"/>
            <a:ext cx="6096000" cy="3139321"/>
          </a:xfrm>
          <a:prstGeom prst="rect">
            <a:avLst/>
          </a:prstGeom>
        </p:spPr>
        <p:txBody>
          <a:bodyPr>
            <a:spAutoFit/>
          </a:bodyPr>
          <a:lstStyle/>
          <a:p>
            <a:r>
              <a:rPr lang="en-GB" dirty="0">
                <a:latin typeface="PT Sans"/>
              </a:rPr>
              <a:t>No buildings </a:t>
            </a:r>
            <a:r>
              <a:rPr lang="en-GB" dirty="0" smtClean="0">
                <a:latin typeface="PT Sans"/>
              </a:rPr>
              <a:t>survived </a:t>
            </a:r>
            <a:r>
              <a:rPr lang="en-GB" dirty="0">
                <a:latin typeface="PT Sans"/>
              </a:rPr>
              <a:t>from the Viking </a:t>
            </a:r>
            <a:r>
              <a:rPr lang="en-GB" dirty="0" smtClean="0">
                <a:latin typeface="PT Sans"/>
              </a:rPr>
              <a:t>era in Norwich. But </a:t>
            </a:r>
            <a:r>
              <a:rPr lang="en-GB" dirty="0">
                <a:latin typeface="PT Sans"/>
              </a:rPr>
              <a:t>beneath the ground close to Agricultural Hall Plain are the remains of an ancient Viking church. </a:t>
            </a:r>
            <a:r>
              <a:rPr lang="en-GB" dirty="0" smtClean="0">
                <a:latin typeface="PT Sans"/>
              </a:rPr>
              <a:t>There are quiet a few of </a:t>
            </a:r>
            <a:r>
              <a:rPr lang="en-GB" dirty="0">
                <a:latin typeface="PT Sans"/>
              </a:rPr>
              <a:t>Norwich </a:t>
            </a:r>
            <a:r>
              <a:rPr lang="en-GB" dirty="0" smtClean="0">
                <a:latin typeface="PT Sans"/>
              </a:rPr>
              <a:t>churches which appeared to have Viking links, such as St </a:t>
            </a:r>
            <a:r>
              <a:rPr lang="en-GB" dirty="0">
                <a:latin typeface="PT Sans"/>
              </a:rPr>
              <a:t>Clement’s in Colegate dedicated to a saint frequently honoured by Vikings, and two former St Olaf’s churches, </a:t>
            </a:r>
            <a:r>
              <a:rPr lang="en-GB" dirty="0" smtClean="0">
                <a:latin typeface="PT Sans"/>
              </a:rPr>
              <a:t>faithful  </a:t>
            </a:r>
            <a:r>
              <a:rPr lang="en-GB" dirty="0">
                <a:latin typeface="PT Sans"/>
              </a:rPr>
              <a:t>to a martyred Norwegian king</a:t>
            </a:r>
            <a:r>
              <a:rPr lang="en-GB" dirty="0" smtClean="0">
                <a:latin typeface="PT Sans"/>
              </a:rPr>
              <a:t>. A former church at Rose Lane in the 10</a:t>
            </a:r>
            <a:r>
              <a:rPr lang="en-GB" baseline="30000" dirty="0" smtClean="0">
                <a:latin typeface="PT Sans"/>
              </a:rPr>
              <a:t>th</a:t>
            </a:r>
            <a:r>
              <a:rPr lang="en-GB" dirty="0" smtClean="0">
                <a:latin typeface="PT Sans"/>
              </a:rPr>
              <a:t> century found a Scandinavian burial cross on the site. Viking </a:t>
            </a:r>
            <a:r>
              <a:rPr lang="en-GB" dirty="0">
                <a:latin typeface="PT Sans"/>
              </a:rPr>
              <a:t>Norwich was concentrated on the northern bank of the Wensum, in the area known as Norwich over the </a:t>
            </a:r>
            <a:r>
              <a:rPr lang="en-GB" dirty="0" smtClean="0">
                <a:latin typeface="PT Sans"/>
              </a:rPr>
              <a:t>water.</a:t>
            </a:r>
            <a:endParaRPr lang="en-GB" dirty="0">
              <a:latin typeface="PT Sans"/>
            </a:endParaRPr>
          </a:p>
        </p:txBody>
      </p:sp>
      <p:pic>
        <p:nvPicPr>
          <p:cNvPr id="5" name="Picture 4"/>
          <p:cNvPicPr>
            <a:picLocks noChangeAspect="1"/>
          </p:cNvPicPr>
          <p:nvPr/>
        </p:nvPicPr>
        <p:blipFill>
          <a:blip r:embed="rId2"/>
          <a:stretch>
            <a:fillRect/>
          </a:stretch>
        </p:blipFill>
        <p:spPr>
          <a:xfrm>
            <a:off x="471486" y="4081250"/>
            <a:ext cx="5762625" cy="2371725"/>
          </a:xfrm>
          <a:prstGeom prst="rect">
            <a:avLst/>
          </a:prstGeom>
        </p:spPr>
      </p:pic>
    </p:spTree>
    <p:extLst>
      <p:ext uri="{BB962C8B-B14F-4D97-AF65-F5344CB8AC3E}">
        <p14:creationId xmlns:p14="http://schemas.microsoft.com/office/powerpoint/2010/main" val="2925841458"/>
      </p:ext>
    </p:extLst>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1" y="0"/>
            <a:ext cx="5251269" cy="3046988"/>
          </a:xfrm>
          <a:prstGeom prst="rect">
            <a:avLst/>
          </a:prstGeom>
          <a:noFill/>
        </p:spPr>
        <p:txBody>
          <a:bodyPr wrap="square" rtlCol="0">
            <a:spAutoFit/>
          </a:bodyPr>
          <a:lstStyle/>
          <a:p>
            <a:r>
              <a:rPr lang="en-GB" sz="6000" u="sng" dirty="0" smtClean="0">
                <a:latin typeface="+mj-lt"/>
              </a:rPr>
              <a:t>Castle Mall</a:t>
            </a:r>
          </a:p>
          <a:p>
            <a:endParaRPr lang="en-GB" dirty="0" smtClean="0"/>
          </a:p>
          <a:p>
            <a:r>
              <a:rPr lang="en-GB" dirty="0" smtClean="0"/>
              <a:t>Castle Mall occupies part of the Anglo-Scandinavian town. Remains of wood buildings with cellars, similar to those found at Coppergate</a:t>
            </a:r>
            <a:r>
              <a:rPr lang="en-GB" dirty="0"/>
              <a:t>,</a:t>
            </a:r>
            <a:r>
              <a:rPr lang="en-GB" dirty="0" smtClean="0"/>
              <a:t> York. This was discovered by excavation between 1989 and 1991.</a:t>
            </a:r>
          </a:p>
          <a:p>
            <a:endParaRPr lang="en-GB" sz="2400" dirty="0"/>
          </a:p>
        </p:txBody>
      </p:sp>
      <p:pic>
        <p:nvPicPr>
          <p:cNvPr id="5" name="Picture 4"/>
          <p:cNvPicPr>
            <a:picLocks noChangeAspect="1"/>
          </p:cNvPicPr>
          <p:nvPr/>
        </p:nvPicPr>
        <p:blipFill>
          <a:blip r:embed="rId2"/>
          <a:stretch>
            <a:fillRect/>
          </a:stretch>
        </p:blipFill>
        <p:spPr>
          <a:xfrm>
            <a:off x="6699809" y="2987853"/>
            <a:ext cx="5003442" cy="3752582"/>
          </a:xfrm>
          <a:prstGeom prst="rect">
            <a:avLst/>
          </a:prstGeom>
        </p:spPr>
      </p:pic>
      <p:pic>
        <p:nvPicPr>
          <p:cNvPr id="6" name="Picture 5"/>
          <p:cNvPicPr>
            <a:picLocks noChangeAspect="1"/>
          </p:cNvPicPr>
          <p:nvPr/>
        </p:nvPicPr>
        <p:blipFill>
          <a:blip r:embed="rId3"/>
          <a:stretch>
            <a:fillRect/>
          </a:stretch>
        </p:blipFill>
        <p:spPr>
          <a:xfrm>
            <a:off x="78378" y="3709851"/>
            <a:ext cx="2782389" cy="2822614"/>
          </a:xfrm>
          <a:prstGeom prst="rect">
            <a:avLst/>
          </a:prstGeom>
        </p:spPr>
      </p:pic>
      <p:sp>
        <p:nvSpPr>
          <p:cNvPr id="7" name="TextBox 6"/>
          <p:cNvSpPr txBox="1"/>
          <p:nvPr/>
        </p:nvSpPr>
        <p:spPr>
          <a:xfrm>
            <a:off x="2860767" y="5513562"/>
            <a:ext cx="3579222" cy="954107"/>
          </a:xfrm>
          <a:prstGeom prst="rect">
            <a:avLst/>
          </a:prstGeom>
          <a:noFill/>
        </p:spPr>
        <p:txBody>
          <a:bodyPr wrap="square" rtlCol="0">
            <a:spAutoFit/>
          </a:bodyPr>
          <a:lstStyle/>
          <a:p>
            <a:r>
              <a:rPr lang="en-GB" sz="2800" dirty="0" smtClean="0"/>
              <a:t>This is castle mall right now.</a:t>
            </a:r>
            <a:endParaRPr lang="en-GB" sz="2800" dirty="0"/>
          </a:p>
        </p:txBody>
      </p:sp>
      <p:sp>
        <p:nvSpPr>
          <p:cNvPr id="8" name="TextBox 7"/>
          <p:cNvSpPr txBox="1"/>
          <p:nvPr/>
        </p:nvSpPr>
        <p:spPr>
          <a:xfrm>
            <a:off x="7628709" y="365760"/>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69643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457199"/>
            <a:ext cx="4454435" cy="4801314"/>
          </a:xfrm>
          <a:prstGeom prst="rect">
            <a:avLst/>
          </a:prstGeom>
          <a:noFill/>
        </p:spPr>
        <p:txBody>
          <a:bodyPr wrap="square" rtlCol="0">
            <a:spAutoFit/>
          </a:bodyPr>
          <a:lstStyle/>
          <a:p>
            <a:r>
              <a:rPr lang="en-GB" sz="6000" u="sng" dirty="0" smtClean="0"/>
              <a:t>Fye Bridge</a:t>
            </a:r>
          </a:p>
          <a:p>
            <a:endParaRPr lang="en-GB" dirty="0" smtClean="0"/>
          </a:p>
          <a:p>
            <a:r>
              <a:rPr lang="en-GB" dirty="0"/>
              <a:t>A wooden causeway formed the first river crossing here. Remains were seen in 1896 and again in 1999 - the causeway linked the main Danish settlement on the north bank of the River Wensum to a growing settlement on the south bank</a:t>
            </a:r>
            <a:r>
              <a:rPr lang="en-GB" dirty="0" smtClean="0"/>
              <a:t>.</a:t>
            </a:r>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pic>
        <p:nvPicPr>
          <p:cNvPr id="3" name="Picture 2"/>
          <p:cNvPicPr>
            <a:picLocks noChangeAspect="1"/>
          </p:cNvPicPr>
          <p:nvPr/>
        </p:nvPicPr>
        <p:blipFill>
          <a:blip r:embed="rId2"/>
          <a:stretch>
            <a:fillRect/>
          </a:stretch>
        </p:blipFill>
        <p:spPr>
          <a:xfrm>
            <a:off x="5734595" y="2569845"/>
            <a:ext cx="6096000" cy="4095750"/>
          </a:xfrm>
          <a:prstGeom prst="rect">
            <a:avLst/>
          </a:prstGeom>
        </p:spPr>
      </p:pic>
    </p:spTree>
    <p:extLst>
      <p:ext uri="{BB962C8B-B14F-4D97-AF65-F5344CB8AC3E}">
        <p14:creationId xmlns:p14="http://schemas.microsoft.com/office/powerpoint/2010/main" val="161934199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9" y="2011680"/>
            <a:ext cx="6570617" cy="1754326"/>
          </a:xfrm>
          <a:prstGeom prst="rect">
            <a:avLst/>
          </a:prstGeom>
        </p:spPr>
        <p:txBody>
          <a:bodyPr wrap="square">
            <a:spAutoFit/>
          </a:bodyPr>
          <a:lstStyle/>
          <a:p>
            <a:r>
              <a:rPr lang="en-GB" dirty="0"/>
              <a:t>Magdalen Street was the main street </a:t>
            </a:r>
            <a:r>
              <a:rPr lang="en-GB" dirty="0" smtClean="0"/>
              <a:t>in </a:t>
            </a:r>
            <a:r>
              <a:rPr lang="en-GB" dirty="0"/>
              <a:t>the Anglo-Scandinavian </a:t>
            </a:r>
            <a:r>
              <a:rPr lang="en-GB" dirty="0" smtClean="0"/>
              <a:t>town of Norwich. To begin with it was </a:t>
            </a:r>
            <a:r>
              <a:rPr lang="en-GB" dirty="0"/>
              <a:t>called </a:t>
            </a:r>
            <a:r>
              <a:rPr lang="en-GB" dirty="0" smtClean="0"/>
              <a:t>Fybriggate; </a:t>
            </a:r>
            <a:r>
              <a:rPr lang="en-GB" dirty="0"/>
              <a:t>meaning the street leading to Fye Bridge. Coins minted in the 10th century with the name Norvic were probably made here. This area </a:t>
            </a:r>
            <a:r>
              <a:rPr lang="en-GB" dirty="0" smtClean="0"/>
              <a:t>was burnt down by </a:t>
            </a:r>
            <a:r>
              <a:rPr lang="en-GB" dirty="0"/>
              <a:t>King </a:t>
            </a:r>
            <a:r>
              <a:rPr lang="en-GB" dirty="0" smtClean="0"/>
              <a:t>Sweyn </a:t>
            </a:r>
            <a:r>
              <a:rPr lang="en-GB" dirty="0"/>
              <a:t>in 1004.</a:t>
            </a:r>
          </a:p>
        </p:txBody>
      </p:sp>
      <p:sp>
        <p:nvSpPr>
          <p:cNvPr id="3" name="TextBox 2"/>
          <p:cNvSpPr txBox="1"/>
          <p:nvPr/>
        </p:nvSpPr>
        <p:spPr>
          <a:xfrm>
            <a:off x="679269" y="600891"/>
            <a:ext cx="7168950" cy="1200329"/>
          </a:xfrm>
          <a:prstGeom prst="rect">
            <a:avLst/>
          </a:prstGeom>
          <a:noFill/>
        </p:spPr>
        <p:txBody>
          <a:bodyPr wrap="none" rtlCol="0">
            <a:spAutoFit/>
          </a:bodyPr>
          <a:lstStyle/>
          <a:p>
            <a:r>
              <a:rPr lang="en-GB" sz="7200" u="sng" dirty="0" smtClean="0"/>
              <a:t>Magdalen Street </a:t>
            </a:r>
            <a:endParaRPr lang="en-GB" sz="7200" u="sng" dirty="0"/>
          </a:p>
        </p:txBody>
      </p:sp>
      <p:pic>
        <p:nvPicPr>
          <p:cNvPr id="4" name="Picture 3"/>
          <p:cNvPicPr>
            <a:picLocks noChangeAspect="1"/>
          </p:cNvPicPr>
          <p:nvPr/>
        </p:nvPicPr>
        <p:blipFill>
          <a:blip r:embed="rId2"/>
          <a:stretch>
            <a:fillRect/>
          </a:stretch>
        </p:blipFill>
        <p:spPr>
          <a:xfrm>
            <a:off x="7357377" y="3252651"/>
            <a:ext cx="4655552" cy="3423621"/>
          </a:xfrm>
          <a:prstGeom prst="rect">
            <a:avLst/>
          </a:prstGeom>
        </p:spPr>
      </p:pic>
    </p:spTree>
    <p:extLst>
      <p:ext uri="{BB962C8B-B14F-4D97-AF65-F5344CB8AC3E}">
        <p14:creationId xmlns:p14="http://schemas.microsoft.com/office/powerpoint/2010/main" val="17771804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4" y="274320"/>
            <a:ext cx="11286309" cy="2431435"/>
          </a:xfrm>
          <a:prstGeom prst="rect">
            <a:avLst/>
          </a:prstGeom>
          <a:noFill/>
        </p:spPr>
        <p:txBody>
          <a:bodyPr wrap="square" rtlCol="0">
            <a:spAutoFit/>
          </a:bodyPr>
          <a:lstStyle/>
          <a:p>
            <a:r>
              <a:rPr lang="en-GB" sz="7200" u="sng" dirty="0" smtClean="0"/>
              <a:t>Famous Viking in Norfolk </a:t>
            </a:r>
          </a:p>
          <a:p>
            <a:endParaRPr lang="en-GB" sz="2000" u="sng" dirty="0" smtClean="0"/>
          </a:p>
          <a:p>
            <a:endParaRPr lang="en-GB" sz="2000" u="sng" dirty="0"/>
          </a:p>
          <a:p>
            <a:endParaRPr lang="en-GB" sz="2000" dirty="0"/>
          </a:p>
          <a:p>
            <a:endParaRPr lang="en-GB" sz="2000" u="sng" dirty="0"/>
          </a:p>
        </p:txBody>
      </p:sp>
      <p:sp>
        <p:nvSpPr>
          <p:cNvPr id="3" name="Rectangle 2"/>
          <p:cNvSpPr/>
          <p:nvPr/>
        </p:nvSpPr>
        <p:spPr>
          <a:xfrm>
            <a:off x="461554" y="1650334"/>
            <a:ext cx="6096000" cy="3970318"/>
          </a:xfrm>
          <a:prstGeom prst="rect">
            <a:avLst/>
          </a:prstGeom>
        </p:spPr>
        <p:txBody>
          <a:bodyPr>
            <a:spAutoFit/>
          </a:bodyPr>
          <a:lstStyle/>
          <a:p>
            <a:r>
              <a:rPr lang="en-GB" dirty="0"/>
              <a:t>The Great Heathen Army of Viking raiders from Denmark, Norway and Sweden </a:t>
            </a:r>
            <a:r>
              <a:rPr lang="en-GB" dirty="0" smtClean="0"/>
              <a:t>spent their winter </a:t>
            </a:r>
            <a:r>
              <a:rPr lang="en-GB" dirty="0"/>
              <a:t>in Thetford in the 860s. </a:t>
            </a:r>
            <a:r>
              <a:rPr lang="en-GB" dirty="0" smtClean="0"/>
              <a:t>Led </a:t>
            </a:r>
            <a:r>
              <a:rPr lang="en-GB" dirty="0"/>
              <a:t>by three brothers, </a:t>
            </a:r>
            <a:r>
              <a:rPr lang="en-GB" dirty="0" smtClean="0"/>
              <a:t>including </a:t>
            </a:r>
            <a:r>
              <a:rPr lang="en-GB" b="1" dirty="0"/>
              <a:t>Ivar the </a:t>
            </a:r>
            <a:r>
              <a:rPr lang="en-GB" b="1" dirty="0" smtClean="0"/>
              <a:t>Boneless.</a:t>
            </a:r>
            <a:r>
              <a:rPr lang="en-GB" dirty="0" smtClean="0"/>
              <a:t> </a:t>
            </a:r>
            <a:r>
              <a:rPr lang="en-GB" dirty="0"/>
              <a:t>T</a:t>
            </a:r>
            <a:r>
              <a:rPr lang="en-GB" dirty="0" smtClean="0"/>
              <a:t>hey </a:t>
            </a:r>
            <a:r>
              <a:rPr lang="en-GB" dirty="0"/>
              <a:t>set out from the town on a </a:t>
            </a:r>
            <a:r>
              <a:rPr lang="en-GB" dirty="0" smtClean="0"/>
              <a:t>campaign to commite crime across </a:t>
            </a:r>
            <a:r>
              <a:rPr lang="en-GB" dirty="0"/>
              <a:t>England. </a:t>
            </a:r>
          </a:p>
          <a:p>
            <a:endParaRPr lang="en-GB" dirty="0"/>
          </a:p>
          <a:p>
            <a:r>
              <a:rPr lang="en-GB" dirty="0"/>
              <a:t>The only still-standing Viking earthwork in Norfolk is in Thetford</a:t>
            </a:r>
            <a:r>
              <a:rPr lang="en-GB" dirty="0" smtClean="0"/>
              <a:t>.</a:t>
            </a:r>
          </a:p>
          <a:p>
            <a:endParaRPr lang="en-GB" dirty="0"/>
          </a:p>
          <a:p>
            <a:r>
              <a:rPr lang="en-GB" dirty="0"/>
              <a:t>In the 10th century Thetford had its own mint with its coins found in Scandinavia. But at the beginning of the 11th century Viking </a:t>
            </a:r>
            <a:r>
              <a:rPr lang="en-GB" dirty="0" smtClean="0"/>
              <a:t>troops led by the leader </a:t>
            </a:r>
            <a:r>
              <a:rPr lang="en-GB" dirty="0"/>
              <a:t>Thorkell the Tall and King Sweyn Forkbeard of Denmark and Norway arrived and poor Thetford was </a:t>
            </a:r>
            <a:r>
              <a:rPr lang="en-GB" dirty="0" smtClean="0"/>
              <a:t>raided and </a:t>
            </a:r>
            <a:r>
              <a:rPr lang="en-GB" dirty="0"/>
              <a:t>burnt.</a:t>
            </a:r>
          </a:p>
        </p:txBody>
      </p:sp>
    </p:spTree>
    <p:extLst>
      <p:ext uri="{BB962C8B-B14F-4D97-AF65-F5344CB8AC3E}">
        <p14:creationId xmlns:p14="http://schemas.microsoft.com/office/powerpoint/2010/main" val="77236849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8194"/>
            <a:ext cx="12096206" cy="1107996"/>
          </a:xfrm>
          <a:prstGeom prst="rect">
            <a:avLst/>
          </a:prstGeom>
          <a:noFill/>
        </p:spPr>
        <p:txBody>
          <a:bodyPr wrap="square" rtlCol="0">
            <a:spAutoFit/>
          </a:bodyPr>
          <a:lstStyle/>
          <a:p>
            <a:r>
              <a:rPr lang="en-GB" sz="6600" u="sng" dirty="0" smtClean="0"/>
              <a:t>Viking language in Norfolk?  </a:t>
            </a:r>
            <a:endParaRPr lang="en-GB" sz="6600" u="sng" dirty="0"/>
          </a:p>
        </p:txBody>
      </p:sp>
      <p:graphicFrame>
        <p:nvGraphicFramePr>
          <p:cNvPr id="11" name="Table 10"/>
          <p:cNvGraphicFramePr>
            <a:graphicFrameLocks noGrp="1"/>
          </p:cNvGraphicFramePr>
          <p:nvPr>
            <p:extLst>
              <p:ext uri="{D42A27DB-BD31-4B8C-83A1-F6EECF244321}">
                <p14:modId xmlns:p14="http://schemas.microsoft.com/office/powerpoint/2010/main" val="306141972"/>
              </p:ext>
            </p:extLst>
          </p:nvPr>
        </p:nvGraphicFramePr>
        <p:xfrm>
          <a:off x="98697" y="1526006"/>
          <a:ext cx="6040845" cy="4593540"/>
        </p:xfrm>
        <a:graphic>
          <a:graphicData uri="http://schemas.openxmlformats.org/drawingml/2006/table">
            <a:tbl>
              <a:tblPr firstRow="1" bandRow="1">
                <a:tableStyleId>{D03447BB-5D67-496B-8E87-E561075AD55C}</a:tableStyleId>
              </a:tblPr>
              <a:tblGrid>
                <a:gridCol w="2013615">
                  <a:extLst>
                    <a:ext uri="{9D8B030D-6E8A-4147-A177-3AD203B41FA5}">
                      <a16:colId xmlns:a16="http://schemas.microsoft.com/office/drawing/2014/main" val="3922912958"/>
                    </a:ext>
                  </a:extLst>
                </a:gridCol>
                <a:gridCol w="2013615">
                  <a:extLst>
                    <a:ext uri="{9D8B030D-6E8A-4147-A177-3AD203B41FA5}">
                      <a16:colId xmlns:a16="http://schemas.microsoft.com/office/drawing/2014/main" val="574927856"/>
                    </a:ext>
                  </a:extLst>
                </a:gridCol>
                <a:gridCol w="2013615">
                  <a:extLst>
                    <a:ext uri="{9D8B030D-6E8A-4147-A177-3AD203B41FA5}">
                      <a16:colId xmlns:a16="http://schemas.microsoft.com/office/drawing/2014/main" val="2991610300"/>
                    </a:ext>
                  </a:extLst>
                </a:gridCol>
              </a:tblGrid>
              <a:tr h="505981">
                <a:tc>
                  <a:txBody>
                    <a:bodyPr/>
                    <a:lstStyle/>
                    <a:p>
                      <a:r>
                        <a:rPr lang="en-GB" dirty="0" smtClean="0"/>
                        <a:t>English </a:t>
                      </a:r>
                      <a:endParaRPr lang="en-GB" dirty="0"/>
                    </a:p>
                  </a:txBody>
                  <a:tcPr/>
                </a:tc>
                <a:tc>
                  <a:txBody>
                    <a:bodyPr/>
                    <a:lstStyle/>
                    <a:p>
                      <a:r>
                        <a:rPr lang="en-GB" dirty="0" smtClean="0"/>
                        <a:t>Old Norse</a:t>
                      </a:r>
                      <a:endParaRPr lang="en-GB" dirty="0"/>
                    </a:p>
                  </a:txBody>
                  <a:tcPr/>
                </a:tc>
                <a:tc>
                  <a:txBody>
                    <a:bodyPr/>
                    <a:lstStyle/>
                    <a:p>
                      <a:r>
                        <a:rPr lang="en-GB" dirty="0" smtClean="0"/>
                        <a:t>Old Norse meaning </a:t>
                      </a:r>
                      <a:endParaRPr lang="en-GB" dirty="0"/>
                    </a:p>
                  </a:txBody>
                  <a:tcPr/>
                </a:tc>
                <a:extLst>
                  <a:ext uri="{0D108BD9-81ED-4DB2-BD59-A6C34878D82A}">
                    <a16:rowId xmlns:a16="http://schemas.microsoft.com/office/drawing/2014/main" val="318778253"/>
                  </a:ext>
                </a:extLst>
              </a:tr>
              <a:tr h="759903">
                <a:tc>
                  <a:txBody>
                    <a:bodyPr/>
                    <a:lstStyle/>
                    <a:p>
                      <a:r>
                        <a:rPr lang="en-GB" dirty="0" smtClean="0"/>
                        <a:t>Club </a:t>
                      </a:r>
                      <a:endParaRPr lang="en-GB" dirty="0"/>
                    </a:p>
                  </a:txBody>
                  <a:tcPr/>
                </a:tc>
                <a:tc>
                  <a:txBody>
                    <a:bodyPr/>
                    <a:lstStyle/>
                    <a:p>
                      <a:r>
                        <a:rPr lang="en-GB" dirty="0" smtClean="0"/>
                        <a:t>Klubba </a:t>
                      </a:r>
                      <a:endParaRPr lang="en-GB" dirty="0"/>
                    </a:p>
                  </a:txBody>
                  <a:tcPr/>
                </a:tc>
                <a:tc>
                  <a:txBody>
                    <a:bodyPr/>
                    <a:lstStyle/>
                    <a:p>
                      <a:r>
                        <a:rPr lang="en-GB" dirty="0" smtClean="0"/>
                        <a:t>A heavy,</a:t>
                      </a:r>
                      <a:r>
                        <a:rPr lang="en-GB" baseline="0" dirty="0" smtClean="0"/>
                        <a:t> blunt weapon </a:t>
                      </a:r>
                      <a:endParaRPr lang="en-GB" dirty="0"/>
                    </a:p>
                  </a:txBody>
                  <a:tcPr/>
                </a:tc>
                <a:extLst>
                  <a:ext uri="{0D108BD9-81ED-4DB2-BD59-A6C34878D82A}">
                    <a16:rowId xmlns:a16="http://schemas.microsoft.com/office/drawing/2014/main" val="1938350409"/>
                  </a:ext>
                </a:extLst>
              </a:tr>
              <a:tr h="505981">
                <a:tc>
                  <a:txBody>
                    <a:bodyPr/>
                    <a:lstStyle/>
                    <a:p>
                      <a:r>
                        <a:rPr lang="en-GB" dirty="0" smtClean="0"/>
                        <a:t>sale</a:t>
                      </a:r>
                      <a:endParaRPr lang="en-GB" dirty="0"/>
                    </a:p>
                  </a:txBody>
                  <a:tcPr/>
                </a:tc>
                <a:tc>
                  <a:txBody>
                    <a:bodyPr/>
                    <a:lstStyle/>
                    <a:p>
                      <a:r>
                        <a:rPr lang="en-GB" dirty="0" smtClean="0"/>
                        <a:t>Sala</a:t>
                      </a:r>
                      <a:endParaRPr lang="en-GB" dirty="0"/>
                    </a:p>
                  </a:txBody>
                  <a:tcPr/>
                </a:tc>
                <a:tc>
                  <a:txBody>
                    <a:bodyPr/>
                    <a:lstStyle/>
                    <a:p>
                      <a:r>
                        <a:rPr lang="en-GB" dirty="0" smtClean="0"/>
                        <a:t>No meaning </a:t>
                      </a:r>
                      <a:endParaRPr lang="en-GB" dirty="0"/>
                    </a:p>
                  </a:txBody>
                  <a:tcPr/>
                </a:tc>
                <a:extLst>
                  <a:ext uri="{0D108BD9-81ED-4DB2-BD59-A6C34878D82A}">
                    <a16:rowId xmlns:a16="http://schemas.microsoft.com/office/drawing/2014/main" val="3491449620"/>
                  </a:ext>
                </a:extLst>
              </a:tr>
              <a:tr h="505981">
                <a:tc>
                  <a:txBody>
                    <a:bodyPr/>
                    <a:lstStyle/>
                    <a:p>
                      <a:r>
                        <a:rPr lang="en-GB" dirty="0" smtClean="0"/>
                        <a:t>Steak </a:t>
                      </a:r>
                      <a:endParaRPr lang="en-GB" dirty="0"/>
                    </a:p>
                  </a:txBody>
                  <a:tcPr/>
                </a:tc>
                <a:tc>
                  <a:txBody>
                    <a:bodyPr/>
                    <a:lstStyle/>
                    <a:p>
                      <a:r>
                        <a:rPr lang="en-GB" dirty="0" smtClean="0"/>
                        <a:t>Steik </a:t>
                      </a:r>
                      <a:endParaRPr lang="en-GB" dirty="0"/>
                    </a:p>
                  </a:txBody>
                  <a:tcPr/>
                </a:tc>
                <a:tc>
                  <a:txBody>
                    <a:bodyPr/>
                    <a:lstStyle/>
                    <a:p>
                      <a:r>
                        <a:rPr lang="en-GB" dirty="0" smtClean="0"/>
                        <a:t>To fry </a:t>
                      </a:r>
                      <a:endParaRPr lang="en-GB" dirty="0"/>
                    </a:p>
                  </a:txBody>
                  <a:tcPr/>
                </a:tc>
                <a:extLst>
                  <a:ext uri="{0D108BD9-81ED-4DB2-BD59-A6C34878D82A}">
                    <a16:rowId xmlns:a16="http://schemas.microsoft.com/office/drawing/2014/main" val="3174882533"/>
                  </a:ext>
                </a:extLst>
              </a:tr>
              <a:tr h="505981">
                <a:tc>
                  <a:txBody>
                    <a:bodyPr/>
                    <a:lstStyle/>
                    <a:p>
                      <a:r>
                        <a:rPr lang="en-GB" dirty="0" smtClean="0"/>
                        <a:t>skate</a:t>
                      </a:r>
                      <a:endParaRPr lang="en-GB" dirty="0"/>
                    </a:p>
                  </a:txBody>
                  <a:tcPr/>
                </a:tc>
                <a:tc>
                  <a:txBody>
                    <a:bodyPr/>
                    <a:lstStyle/>
                    <a:p>
                      <a:r>
                        <a:rPr lang="en-GB" dirty="0" smtClean="0"/>
                        <a:t>Skata </a:t>
                      </a:r>
                      <a:endParaRPr lang="en-GB" dirty="0"/>
                    </a:p>
                  </a:txBody>
                  <a:tcPr/>
                </a:tc>
                <a:tc>
                  <a:txBody>
                    <a:bodyPr/>
                    <a:lstStyle/>
                    <a:p>
                      <a:r>
                        <a:rPr lang="en-GB" dirty="0" smtClean="0"/>
                        <a:t>A kind of fish </a:t>
                      </a:r>
                      <a:endParaRPr lang="en-GB" dirty="0"/>
                    </a:p>
                  </a:txBody>
                  <a:tcPr/>
                </a:tc>
                <a:extLst>
                  <a:ext uri="{0D108BD9-81ED-4DB2-BD59-A6C34878D82A}">
                    <a16:rowId xmlns:a16="http://schemas.microsoft.com/office/drawing/2014/main" val="910870399"/>
                  </a:ext>
                </a:extLst>
              </a:tr>
              <a:tr h="663652">
                <a:tc>
                  <a:txBody>
                    <a:bodyPr/>
                    <a:lstStyle/>
                    <a:p>
                      <a:r>
                        <a:rPr lang="en-GB" dirty="0" smtClean="0"/>
                        <a:t>Bull </a:t>
                      </a:r>
                      <a:endParaRPr lang="en-GB" dirty="0"/>
                    </a:p>
                  </a:txBody>
                  <a:tcPr/>
                </a:tc>
                <a:tc>
                  <a:txBody>
                    <a:bodyPr/>
                    <a:lstStyle/>
                    <a:p>
                      <a:r>
                        <a:rPr lang="en-GB" dirty="0" smtClean="0"/>
                        <a:t>Boli</a:t>
                      </a:r>
                      <a:r>
                        <a:rPr lang="en-GB" baseline="0" dirty="0" smtClean="0"/>
                        <a:t> </a:t>
                      </a:r>
                      <a:endParaRPr lang="en-GB" dirty="0"/>
                    </a:p>
                  </a:txBody>
                  <a:tcPr/>
                </a:tc>
                <a:tc>
                  <a:txBody>
                    <a:bodyPr/>
                    <a:lstStyle/>
                    <a:p>
                      <a:r>
                        <a:rPr lang="en-GB" dirty="0" smtClean="0"/>
                        <a:t>No meaning </a:t>
                      </a:r>
                      <a:endParaRPr lang="en-GB" dirty="0"/>
                    </a:p>
                  </a:txBody>
                  <a:tcPr/>
                </a:tc>
                <a:extLst>
                  <a:ext uri="{0D108BD9-81ED-4DB2-BD59-A6C34878D82A}">
                    <a16:rowId xmlns:a16="http://schemas.microsoft.com/office/drawing/2014/main" val="3644108913"/>
                  </a:ext>
                </a:extLst>
              </a:tr>
              <a:tr h="505981">
                <a:tc>
                  <a:txBody>
                    <a:bodyPr/>
                    <a:lstStyle/>
                    <a:p>
                      <a:r>
                        <a:rPr lang="en-GB" dirty="0" smtClean="0"/>
                        <a:t>Muck </a:t>
                      </a:r>
                      <a:endParaRPr lang="en-GB" dirty="0"/>
                    </a:p>
                  </a:txBody>
                  <a:tcPr/>
                </a:tc>
                <a:tc>
                  <a:txBody>
                    <a:bodyPr/>
                    <a:lstStyle/>
                    <a:p>
                      <a:r>
                        <a:rPr lang="en-GB" dirty="0" smtClean="0"/>
                        <a:t>Myki </a:t>
                      </a:r>
                      <a:endParaRPr lang="en-GB" dirty="0"/>
                    </a:p>
                  </a:txBody>
                  <a:tcPr/>
                </a:tc>
                <a:tc>
                  <a:txBody>
                    <a:bodyPr/>
                    <a:lstStyle/>
                    <a:p>
                      <a:r>
                        <a:rPr lang="en-GB" dirty="0" smtClean="0"/>
                        <a:t>Cow dung </a:t>
                      </a:r>
                      <a:endParaRPr lang="en-GB" dirty="0"/>
                    </a:p>
                  </a:txBody>
                  <a:tcPr/>
                </a:tc>
                <a:extLst>
                  <a:ext uri="{0D108BD9-81ED-4DB2-BD59-A6C34878D82A}">
                    <a16:rowId xmlns:a16="http://schemas.microsoft.com/office/drawing/2014/main" val="3337082842"/>
                  </a:ext>
                </a:extLst>
              </a:tr>
              <a:tr h="505981">
                <a:tc>
                  <a:txBody>
                    <a:bodyPr/>
                    <a:lstStyle/>
                    <a:p>
                      <a:r>
                        <a:rPr lang="en-GB" dirty="0" smtClean="0"/>
                        <a:t>call</a:t>
                      </a:r>
                      <a:endParaRPr lang="en-GB" dirty="0"/>
                    </a:p>
                  </a:txBody>
                  <a:tcPr/>
                </a:tc>
                <a:tc>
                  <a:txBody>
                    <a:bodyPr/>
                    <a:lstStyle/>
                    <a:p>
                      <a:r>
                        <a:rPr lang="en-GB" dirty="0" smtClean="0"/>
                        <a:t>kalla</a:t>
                      </a:r>
                      <a:endParaRPr lang="en-GB" dirty="0"/>
                    </a:p>
                  </a:txBody>
                  <a:tcPr/>
                </a:tc>
                <a:tc>
                  <a:txBody>
                    <a:bodyPr/>
                    <a:lstStyle/>
                    <a:p>
                      <a:r>
                        <a:rPr lang="en-GB" dirty="0" smtClean="0"/>
                        <a:t>to cry loudly</a:t>
                      </a:r>
                      <a:endParaRPr lang="en-GB" dirty="0"/>
                    </a:p>
                  </a:txBody>
                  <a:tcPr/>
                </a:tc>
                <a:extLst>
                  <a:ext uri="{0D108BD9-81ED-4DB2-BD59-A6C34878D82A}">
                    <a16:rowId xmlns:a16="http://schemas.microsoft.com/office/drawing/2014/main" val="2869862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72242742"/>
              </p:ext>
            </p:extLst>
          </p:nvPr>
        </p:nvGraphicFramePr>
        <p:xfrm>
          <a:off x="6426925" y="1526006"/>
          <a:ext cx="5669280" cy="4542090"/>
        </p:xfrm>
        <a:graphic>
          <a:graphicData uri="http://schemas.openxmlformats.org/drawingml/2006/table">
            <a:tbl>
              <a:tblPr firstRow="1" bandRow="1">
                <a:tableStyleId>{D03447BB-5D67-496B-8E87-E561075AD55C}</a:tableStyleId>
              </a:tblPr>
              <a:tblGrid>
                <a:gridCol w="1889760">
                  <a:extLst>
                    <a:ext uri="{9D8B030D-6E8A-4147-A177-3AD203B41FA5}">
                      <a16:colId xmlns:a16="http://schemas.microsoft.com/office/drawing/2014/main" val="2801336678"/>
                    </a:ext>
                  </a:extLst>
                </a:gridCol>
                <a:gridCol w="1889760">
                  <a:extLst>
                    <a:ext uri="{9D8B030D-6E8A-4147-A177-3AD203B41FA5}">
                      <a16:colId xmlns:a16="http://schemas.microsoft.com/office/drawing/2014/main" val="1762745700"/>
                    </a:ext>
                  </a:extLst>
                </a:gridCol>
                <a:gridCol w="1889760">
                  <a:extLst>
                    <a:ext uri="{9D8B030D-6E8A-4147-A177-3AD203B41FA5}">
                      <a16:colId xmlns:a16="http://schemas.microsoft.com/office/drawing/2014/main" val="3823011668"/>
                    </a:ext>
                  </a:extLst>
                </a:gridCol>
              </a:tblGrid>
              <a:tr h="315857">
                <a:tc>
                  <a:txBody>
                    <a:bodyPr/>
                    <a:lstStyle/>
                    <a:p>
                      <a:r>
                        <a:rPr lang="en-GB" dirty="0" smtClean="0"/>
                        <a:t>English </a:t>
                      </a:r>
                      <a:endParaRPr lang="en-GB" dirty="0"/>
                    </a:p>
                  </a:txBody>
                  <a:tcPr/>
                </a:tc>
                <a:tc>
                  <a:txBody>
                    <a:bodyPr/>
                    <a:lstStyle/>
                    <a:p>
                      <a:r>
                        <a:rPr lang="en-GB" dirty="0" smtClean="0"/>
                        <a:t>Old Norse </a:t>
                      </a:r>
                      <a:endParaRPr lang="en-GB" dirty="0"/>
                    </a:p>
                  </a:txBody>
                  <a:tcPr/>
                </a:tc>
                <a:tc>
                  <a:txBody>
                    <a:bodyPr/>
                    <a:lstStyle/>
                    <a:p>
                      <a:r>
                        <a:rPr lang="en-GB" dirty="0" smtClean="0"/>
                        <a:t>Old Norse meaning </a:t>
                      </a:r>
                      <a:endParaRPr lang="en-GB" dirty="0"/>
                    </a:p>
                  </a:txBody>
                  <a:tcPr/>
                </a:tc>
                <a:extLst>
                  <a:ext uri="{0D108BD9-81ED-4DB2-BD59-A6C34878D82A}">
                    <a16:rowId xmlns:a16="http://schemas.microsoft.com/office/drawing/2014/main" val="992109204"/>
                  </a:ext>
                </a:extLst>
              </a:tr>
              <a:tr h="557430">
                <a:tc>
                  <a:txBody>
                    <a:bodyPr/>
                    <a:lstStyle/>
                    <a:p>
                      <a:r>
                        <a:rPr lang="en-GB" dirty="0" smtClean="0"/>
                        <a:t>skin</a:t>
                      </a:r>
                      <a:endParaRPr lang="en-GB" dirty="0"/>
                    </a:p>
                  </a:txBody>
                  <a:tcPr/>
                </a:tc>
                <a:tc>
                  <a:txBody>
                    <a:bodyPr/>
                    <a:lstStyle/>
                    <a:p>
                      <a:r>
                        <a:rPr lang="en-GB" dirty="0" smtClean="0"/>
                        <a:t>skinn</a:t>
                      </a:r>
                      <a:endParaRPr lang="en-GB" dirty="0"/>
                    </a:p>
                  </a:txBody>
                  <a:tcPr/>
                </a:tc>
                <a:tc>
                  <a:txBody>
                    <a:bodyPr/>
                    <a:lstStyle/>
                    <a:p>
                      <a:r>
                        <a:rPr lang="en-GB" dirty="0" smtClean="0"/>
                        <a:t>Animal hide</a:t>
                      </a:r>
                      <a:r>
                        <a:rPr lang="en-GB" baseline="0" dirty="0" smtClean="0"/>
                        <a:t> </a:t>
                      </a:r>
                      <a:endParaRPr lang="en-GB" dirty="0"/>
                    </a:p>
                  </a:txBody>
                  <a:tcPr/>
                </a:tc>
                <a:extLst>
                  <a:ext uri="{0D108BD9-81ED-4DB2-BD59-A6C34878D82A}">
                    <a16:rowId xmlns:a16="http://schemas.microsoft.com/office/drawing/2014/main" val="1643427918"/>
                  </a:ext>
                </a:extLst>
              </a:tr>
              <a:tr h="557430">
                <a:tc>
                  <a:txBody>
                    <a:bodyPr/>
                    <a:lstStyle/>
                    <a:p>
                      <a:r>
                        <a:rPr lang="en-GB" dirty="0" smtClean="0"/>
                        <a:t>Kid </a:t>
                      </a:r>
                      <a:endParaRPr lang="en-GB" dirty="0"/>
                    </a:p>
                  </a:txBody>
                  <a:tcPr/>
                </a:tc>
                <a:tc>
                  <a:txBody>
                    <a:bodyPr/>
                    <a:lstStyle/>
                    <a:p>
                      <a:r>
                        <a:rPr lang="en-GB" dirty="0" smtClean="0"/>
                        <a:t>kið</a:t>
                      </a:r>
                      <a:endParaRPr lang="en-GB" dirty="0"/>
                    </a:p>
                  </a:txBody>
                  <a:tcPr/>
                </a:tc>
                <a:tc>
                  <a:txBody>
                    <a:bodyPr/>
                    <a:lstStyle/>
                    <a:p>
                      <a:r>
                        <a:rPr lang="en-GB" dirty="0" smtClean="0"/>
                        <a:t>Young goat </a:t>
                      </a:r>
                      <a:endParaRPr lang="en-GB" dirty="0"/>
                    </a:p>
                  </a:txBody>
                  <a:tcPr/>
                </a:tc>
                <a:extLst>
                  <a:ext uri="{0D108BD9-81ED-4DB2-BD59-A6C34878D82A}">
                    <a16:rowId xmlns:a16="http://schemas.microsoft.com/office/drawing/2014/main" val="3144546626"/>
                  </a:ext>
                </a:extLst>
              </a:tr>
              <a:tr h="557430">
                <a:tc>
                  <a:txBody>
                    <a:bodyPr/>
                    <a:lstStyle/>
                    <a:p>
                      <a:r>
                        <a:rPr lang="en-GB" dirty="0" smtClean="0"/>
                        <a:t>Happy </a:t>
                      </a:r>
                      <a:endParaRPr lang="en-GB" dirty="0"/>
                    </a:p>
                  </a:txBody>
                  <a:tcPr/>
                </a:tc>
                <a:tc>
                  <a:txBody>
                    <a:bodyPr/>
                    <a:lstStyle/>
                    <a:p>
                      <a:r>
                        <a:rPr lang="en-GB" dirty="0" smtClean="0"/>
                        <a:t>happ</a:t>
                      </a:r>
                      <a:endParaRPr lang="en-GB" dirty="0"/>
                    </a:p>
                  </a:txBody>
                  <a:tcPr/>
                </a:tc>
                <a:tc>
                  <a:txBody>
                    <a:bodyPr/>
                    <a:lstStyle/>
                    <a:p>
                      <a:r>
                        <a:rPr lang="en-GB" dirty="0" smtClean="0"/>
                        <a:t>Good luck;</a:t>
                      </a:r>
                      <a:r>
                        <a:rPr lang="en-GB" baseline="0" dirty="0" smtClean="0"/>
                        <a:t> fate</a:t>
                      </a:r>
                      <a:endParaRPr lang="en-GB" dirty="0"/>
                    </a:p>
                  </a:txBody>
                  <a:tcPr/>
                </a:tc>
                <a:extLst>
                  <a:ext uri="{0D108BD9-81ED-4DB2-BD59-A6C34878D82A}">
                    <a16:rowId xmlns:a16="http://schemas.microsoft.com/office/drawing/2014/main" val="1855350180"/>
                  </a:ext>
                </a:extLst>
              </a:tr>
              <a:tr h="557430">
                <a:tc>
                  <a:txBody>
                    <a:bodyPr/>
                    <a:lstStyle/>
                    <a:p>
                      <a:r>
                        <a:rPr lang="en-GB" dirty="0" smtClean="0"/>
                        <a:t>Choose </a:t>
                      </a:r>
                      <a:endParaRPr lang="en-GB" dirty="0"/>
                    </a:p>
                  </a:txBody>
                  <a:tcPr/>
                </a:tc>
                <a:tc>
                  <a:txBody>
                    <a:bodyPr/>
                    <a:lstStyle/>
                    <a:p>
                      <a:r>
                        <a:rPr lang="en-GB" dirty="0" smtClean="0"/>
                        <a:t>kjósa</a:t>
                      </a:r>
                      <a:endParaRPr lang="en-GB" dirty="0"/>
                    </a:p>
                  </a:txBody>
                  <a:tcPr/>
                </a:tc>
                <a:tc>
                  <a:txBody>
                    <a:bodyPr/>
                    <a:lstStyle/>
                    <a:p>
                      <a:r>
                        <a:rPr lang="en-GB" dirty="0" smtClean="0"/>
                        <a:t>No meaning </a:t>
                      </a:r>
                      <a:endParaRPr lang="en-GB" dirty="0"/>
                    </a:p>
                  </a:txBody>
                  <a:tcPr/>
                </a:tc>
                <a:extLst>
                  <a:ext uri="{0D108BD9-81ED-4DB2-BD59-A6C34878D82A}">
                    <a16:rowId xmlns:a16="http://schemas.microsoft.com/office/drawing/2014/main" val="2514805610"/>
                  </a:ext>
                </a:extLst>
              </a:tr>
              <a:tr h="557430">
                <a:tc>
                  <a:txBody>
                    <a:bodyPr/>
                    <a:lstStyle/>
                    <a:p>
                      <a:r>
                        <a:rPr lang="en-GB" dirty="0" smtClean="0"/>
                        <a:t>law</a:t>
                      </a:r>
                      <a:endParaRPr lang="en-GB" dirty="0"/>
                    </a:p>
                  </a:txBody>
                  <a:tcPr/>
                </a:tc>
                <a:tc>
                  <a:txBody>
                    <a:bodyPr/>
                    <a:lstStyle/>
                    <a:p>
                      <a:r>
                        <a:rPr lang="en-GB" dirty="0" smtClean="0"/>
                        <a:t>Lag </a:t>
                      </a:r>
                      <a:endParaRPr lang="en-GB" dirty="0"/>
                    </a:p>
                  </a:txBody>
                  <a:tcPr/>
                </a:tc>
                <a:tc>
                  <a:txBody>
                    <a:bodyPr/>
                    <a:lstStyle/>
                    <a:p>
                      <a:r>
                        <a:rPr lang="en-GB" dirty="0" smtClean="0"/>
                        <a:t>No</a:t>
                      </a:r>
                      <a:r>
                        <a:rPr lang="en-GB" baseline="0" dirty="0" smtClean="0"/>
                        <a:t> meaning </a:t>
                      </a:r>
                      <a:endParaRPr lang="en-GB" dirty="0"/>
                    </a:p>
                  </a:txBody>
                  <a:tcPr/>
                </a:tc>
                <a:extLst>
                  <a:ext uri="{0D108BD9-81ED-4DB2-BD59-A6C34878D82A}">
                    <a16:rowId xmlns:a16="http://schemas.microsoft.com/office/drawing/2014/main" val="998470102"/>
                  </a:ext>
                </a:extLst>
              </a:tr>
              <a:tr h="557430">
                <a:tc>
                  <a:txBody>
                    <a:bodyPr/>
                    <a:lstStyle/>
                    <a:p>
                      <a:r>
                        <a:rPr lang="en-GB" dirty="0" smtClean="0"/>
                        <a:t>Bark</a:t>
                      </a:r>
                      <a:r>
                        <a:rPr lang="en-GB" baseline="0" dirty="0" smtClean="0"/>
                        <a:t> </a:t>
                      </a:r>
                      <a:endParaRPr lang="en-GB" dirty="0"/>
                    </a:p>
                  </a:txBody>
                  <a:tcPr/>
                </a:tc>
                <a:tc>
                  <a:txBody>
                    <a:bodyPr/>
                    <a:lstStyle/>
                    <a:p>
                      <a:r>
                        <a:rPr lang="en-GB" dirty="0" smtClean="0"/>
                        <a:t>bǫrkr</a:t>
                      </a:r>
                      <a:endParaRPr lang="en-GB" dirty="0"/>
                    </a:p>
                  </a:txBody>
                  <a:tcPr/>
                </a:tc>
                <a:tc>
                  <a:txBody>
                    <a:bodyPr/>
                    <a:lstStyle/>
                    <a:p>
                      <a:r>
                        <a:rPr lang="en-GB" dirty="0" smtClean="0"/>
                        <a:t>No meaning </a:t>
                      </a:r>
                      <a:endParaRPr lang="en-GB" dirty="0"/>
                    </a:p>
                  </a:txBody>
                  <a:tcPr/>
                </a:tc>
                <a:extLst>
                  <a:ext uri="{0D108BD9-81ED-4DB2-BD59-A6C34878D82A}">
                    <a16:rowId xmlns:a16="http://schemas.microsoft.com/office/drawing/2014/main" val="3282996078"/>
                  </a:ext>
                </a:extLst>
              </a:tr>
              <a:tr h="557430">
                <a:tc>
                  <a:txBody>
                    <a:bodyPr/>
                    <a:lstStyle/>
                    <a:p>
                      <a:r>
                        <a:rPr lang="en-GB" dirty="0" smtClean="0"/>
                        <a:t>Crawl </a:t>
                      </a:r>
                      <a:endParaRPr lang="en-GB" dirty="0"/>
                    </a:p>
                  </a:txBody>
                  <a:tcPr/>
                </a:tc>
                <a:tc>
                  <a:txBody>
                    <a:bodyPr/>
                    <a:lstStyle/>
                    <a:p>
                      <a:r>
                        <a:rPr lang="en-GB" dirty="0" smtClean="0"/>
                        <a:t>Krafla </a:t>
                      </a:r>
                      <a:endParaRPr lang="en-GB" dirty="0"/>
                    </a:p>
                  </a:txBody>
                  <a:tcPr/>
                </a:tc>
                <a:tc>
                  <a:txBody>
                    <a:bodyPr/>
                    <a:lstStyle/>
                    <a:p>
                      <a:r>
                        <a:rPr lang="en-GB" dirty="0" smtClean="0"/>
                        <a:t>To claw </a:t>
                      </a:r>
                      <a:endParaRPr lang="en-GB" dirty="0"/>
                    </a:p>
                  </a:txBody>
                  <a:tcPr/>
                </a:tc>
                <a:extLst>
                  <a:ext uri="{0D108BD9-81ED-4DB2-BD59-A6C34878D82A}">
                    <a16:rowId xmlns:a16="http://schemas.microsoft.com/office/drawing/2014/main" val="978337191"/>
                  </a:ext>
                </a:extLst>
              </a:tr>
            </a:tbl>
          </a:graphicData>
        </a:graphic>
      </p:graphicFrame>
    </p:spTree>
    <p:extLst>
      <p:ext uri="{BB962C8B-B14F-4D97-AF65-F5344CB8AC3E}">
        <p14:creationId xmlns:p14="http://schemas.microsoft.com/office/powerpoint/2010/main" val="535039257"/>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069" y="261257"/>
            <a:ext cx="9013371" cy="1323439"/>
          </a:xfrm>
          <a:prstGeom prst="rect">
            <a:avLst/>
          </a:prstGeom>
          <a:noFill/>
        </p:spPr>
        <p:txBody>
          <a:bodyPr wrap="square" rtlCol="0">
            <a:spAutoFit/>
          </a:bodyPr>
          <a:lstStyle/>
          <a:p>
            <a:r>
              <a:rPr lang="en-GB" sz="8000" u="sng" dirty="0" smtClean="0"/>
              <a:t>Conclusion</a:t>
            </a:r>
            <a:r>
              <a:rPr lang="en-GB" dirty="0" smtClean="0"/>
              <a:t> </a:t>
            </a:r>
            <a:endParaRPr lang="en-GB" dirty="0"/>
          </a:p>
        </p:txBody>
      </p:sp>
      <p:sp>
        <p:nvSpPr>
          <p:cNvPr id="3" name="TextBox 2"/>
          <p:cNvSpPr txBox="1"/>
          <p:nvPr/>
        </p:nvSpPr>
        <p:spPr>
          <a:xfrm>
            <a:off x="470263" y="2037805"/>
            <a:ext cx="10384971" cy="4524315"/>
          </a:xfrm>
          <a:prstGeom prst="rect">
            <a:avLst/>
          </a:prstGeom>
          <a:noFill/>
        </p:spPr>
        <p:txBody>
          <a:bodyPr wrap="square" rtlCol="0">
            <a:spAutoFit/>
          </a:bodyPr>
          <a:lstStyle/>
          <a:p>
            <a:r>
              <a:rPr lang="en-GB" dirty="0" smtClean="0"/>
              <a:t>Edward the Elder who was king of the Anglo Saxons from 899 and the oldest son of Alfred The Great, conquered East Anglia and ended Viking domination in 917AD. This region (which now includes the County of Norfolk) was then absorbed into the newly created kingdom of England. </a:t>
            </a:r>
            <a:endParaRPr lang="en-GB" dirty="0"/>
          </a:p>
          <a:p>
            <a:endParaRPr lang="en-GB" dirty="0" smtClean="0"/>
          </a:p>
          <a:p>
            <a:r>
              <a:rPr lang="en-GB" dirty="0" smtClean="0"/>
              <a:t>Although its been hundreds of years since the Vikings terrorised our County, we still have festivals </a:t>
            </a:r>
            <a:r>
              <a:rPr lang="en-GB" dirty="0"/>
              <a:t>to remember the Vikings </a:t>
            </a:r>
            <a:r>
              <a:rPr lang="en-GB" dirty="0" smtClean="0"/>
              <a:t>presence here.</a:t>
            </a:r>
            <a:endParaRPr lang="en-GB" dirty="0"/>
          </a:p>
          <a:p>
            <a:endParaRPr lang="en-GB" dirty="0"/>
          </a:p>
          <a:p>
            <a:r>
              <a:rPr lang="en-GB" dirty="0" smtClean="0"/>
              <a:t>I have discovered that there have been lots of Viking finds in Norfolk so I will be keeping my eyes peeled when out walking in case I stumble across some Viking treasure.</a:t>
            </a:r>
          </a:p>
          <a:p>
            <a:endParaRPr lang="en-GB" dirty="0"/>
          </a:p>
          <a:p>
            <a:r>
              <a:rPr lang="en-GB" dirty="0" smtClean="0"/>
              <a:t>I </a:t>
            </a:r>
            <a:r>
              <a:rPr lang="en-GB" dirty="0"/>
              <a:t>have learnt that there is still some trace of Viking in the language that we use today and what certain words means in old Norse. </a:t>
            </a:r>
            <a:endParaRPr lang="en-GB" dirty="0" smtClean="0"/>
          </a:p>
          <a:p>
            <a:endParaRPr lang="en-GB" dirty="0"/>
          </a:p>
          <a:p>
            <a:r>
              <a:rPr lang="en-GB" dirty="0" smtClean="0"/>
              <a:t>I could even have traces of Viking in me because of my blue eyes and blonde hair, which is a trait of people from Scandinavia like the Vikings!</a:t>
            </a:r>
            <a:endParaRPr lang="en-GB" dirty="0"/>
          </a:p>
          <a:p>
            <a:endParaRPr lang="en-GB" dirty="0"/>
          </a:p>
        </p:txBody>
      </p:sp>
    </p:spTree>
    <p:extLst>
      <p:ext uri="{BB962C8B-B14F-4D97-AF65-F5344CB8AC3E}">
        <p14:creationId xmlns:p14="http://schemas.microsoft.com/office/powerpoint/2010/main" val="3088157974"/>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483326"/>
            <a:ext cx="11443063" cy="5816977"/>
          </a:xfrm>
          <a:prstGeom prst="rect">
            <a:avLst/>
          </a:prstGeom>
          <a:noFill/>
        </p:spPr>
        <p:txBody>
          <a:bodyPr wrap="square" rtlCol="0">
            <a:spAutoFit/>
          </a:bodyPr>
          <a:lstStyle/>
          <a:p>
            <a:r>
              <a:rPr lang="en-GB" sz="6600" u="sng" dirty="0" smtClean="0"/>
              <a:t>Introduction</a:t>
            </a:r>
          </a:p>
          <a:p>
            <a:endParaRPr lang="en-GB" u="sng" dirty="0" smtClean="0"/>
          </a:p>
          <a:p>
            <a:r>
              <a:rPr lang="en-GB" dirty="0" smtClean="0"/>
              <a:t> Vikings first came to our country on the 8</a:t>
            </a:r>
            <a:r>
              <a:rPr lang="en-GB" baseline="30000" dirty="0" smtClean="0"/>
              <a:t>th</a:t>
            </a:r>
            <a:r>
              <a:rPr lang="en-GB" dirty="0" smtClean="0"/>
              <a:t> of June 793AD. </a:t>
            </a:r>
          </a:p>
          <a:p>
            <a:endParaRPr lang="en-GB" dirty="0"/>
          </a:p>
          <a:p>
            <a:r>
              <a:rPr lang="en-GB" dirty="0" smtClean="0"/>
              <a:t>It is believed to be around 70 years later when they arrived in Norfolk.</a:t>
            </a:r>
          </a:p>
          <a:p>
            <a:endParaRPr lang="en-GB" dirty="0"/>
          </a:p>
          <a:p>
            <a:r>
              <a:rPr lang="en-GB" dirty="0" smtClean="0"/>
              <a:t>The</a:t>
            </a:r>
            <a:r>
              <a:rPr lang="en-GB" dirty="0"/>
              <a:t> </a:t>
            </a:r>
            <a:r>
              <a:rPr lang="en-GB" b="1" dirty="0"/>
              <a:t>Vikings</a:t>
            </a:r>
            <a:r>
              <a:rPr lang="en-GB" dirty="0"/>
              <a:t> attacked </a:t>
            </a:r>
            <a:r>
              <a:rPr lang="en-GB" b="1" dirty="0"/>
              <a:t>Norfolk</a:t>
            </a:r>
            <a:r>
              <a:rPr lang="en-GB" dirty="0"/>
              <a:t> in </a:t>
            </a:r>
            <a:r>
              <a:rPr lang="en-GB" dirty="0" smtClean="0"/>
              <a:t>865AD </a:t>
            </a:r>
            <a:r>
              <a:rPr lang="en-GB" dirty="0"/>
              <a:t>and four years later killed Edmund, the last king of the East </a:t>
            </a:r>
            <a:r>
              <a:rPr lang="en-GB" dirty="0" smtClean="0"/>
              <a:t>Angles.</a:t>
            </a:r>
          </a:p>
          <a:p>
            <a:endParaRPr lang="en-GB" dirty="0"/>
          </a:p>
          <a:p>
            <a:r>
              <a:rPr lang="en-GB" dirty="0"/>
              <a:t>Villages on the former island of Flegg with names such as Scratby, Hemsby and Filby provide evidence of </a:t>
            </a:r>
            <a:r>
              <a:rPr lang="en-GB" b="1" dirty="0"/>
              <a:t>Viking</a:t>
            </a:r>
            <a:r>
              <a:rPr lang="en-GB" dirty="0"/>
              <a:t> settlement: other place-names of </a:t>
            </a:r>
            <a:r>
              <a:rPr lang="en-GB" b="1" dirty="0"/>
              <a:t>Viking</a:t>
            </a:r>
            <a:r>
              <a:rPr lang="en-GB" dirty="0"/>
              <a:t> origin are scattered around </a:t>
            </a:r>
            <a:r>
              <a:rPr lang="en-GB" b="1" dirty="0"/>
              <a:t>Norfolk</a:t>
            </a:r>
            <a:r>
              <a:rPr lang="en-GB" dirty="0"/>
              <a:t>.</a:t>
            </a:r>
            <a:endParaRPr lang="en-GB" dirty="0" smtClean="0"/>
          </a:p>
          <a:p>
            <a:endParaRPr lang="en-GB" dirty="0"/>
          </a:p>
          <a:p>
            <a:r>
              <a:rPr lang="en-GB" dirty="0" smtClean="0"/>
              <a:t>It </a:t>
            </a:r>
            <a:r>
              <a:rPr lang="en-GB" dirty="0"/>
              <a:t>is not known when Danish Vikings settled in Norwich but it is likely to have been in the late 880s. They rapidly settled down with the local Anglo-Saxons to live in an Anglo-Scandinavian town. This town was badly damaged by a raid of King Swein of Denmark in 1004</a:t>
            </a:r>
            <a:r>
              <a:rPr lang="en-GB" dirty="0" smtClean="0"/>
              <a:t>.</a:t>
            </a:r>
          </a:p>
          <a:p>
            <a:endParaRPr lang="en-GB" dirty="0"/>
          </a:p>
          <a:p>
            <a:r>
              <a:rPr lang="en-GB" dirty="0" smtClean="0"/>
              <a:t>Norfolk was part of the kingdom of the East Angles during the time of the Vikings. The name Norfolk means “northern people”. As the Vikings came from the North and settled here I believe this is who they meant as Northern people.</a:t>
            </a:r>
            <a:endParaRPr lang="en-GB" dirty="0"/>
          </a:p>
        </p:txBody>
      </p:sp>
    </p:spTree>
    <p:extLst>
      <p:ext uri="{BB962C8B-B14F-4D97-AF65-F5344CB8AC3E}">
        <p14:creationId xmlns:p14="http://schemas.microsoft.com/office/powerpoint/2010/main" val="2640492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1071154" y="3161211"/>
            <a:ext cx="9535886" cy="522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5893" y="4325872"/>
            <a:ext cx="1985554" cy="923330"/>
          </a:xfrm>
          <a:prstGeom prst="rect">
            <a:avLst/>
          </a:prstGeom>
          <a:noFill/>
        </p:spPr>
        <p:txBody>
          <a:bodyPr wrap="square" rtlCol="0">
            <a:spAutoFit/>
          </a:bodyPr>
          <a:lstStyle/>
          <a:p>
            <a:r>
              <a:rPr lang="en-GB" dirty="0" smtClean="0"/>
              <a:t>793AD Vikings </a:t>
            </a:r>
          </a:p>
          <a:p>
            <a:r>
              <a:rPr lang="en-GB" dirty="0" smtClean="0"/>
              <a:t>First came to England </a:t>
            </a:r>
            <a:endParaRPr lang="en-GB" dirty="0"/>
          </a:p>
        </p:txBody>
      </p:sp>
      <p:sp>
        <p:nvSpPr>
          <p:cNvPr id="9" name="TextBox 8"/>
          <p:cNvSpPr txBox="1"/>
          <p:nvPr/>
        </p:nvSpPr>
        <p:spPr>
          <a:xfrm>
            <a:off x="2390503" y="848473"/>
            <a:ext cx="1384663" cy="1200329"/>
          </a:xfrm>
          <a:prstGeom prst="rect">
            <a:avLst/>
          </a:prstGeom>
          <a:noFill/>
        </p:spPr>
        <p:txBody>
          <a:bodyPr wrap="square" rtlCol="0">
            <a:spAutoFit/>
          </a:bodyPr>
          <a:lstStyle/>
          <a:p>
            <a:r>
              <a:rPr lang="en-GB" dirty="0" smtClean="0"/>
              <a:t>70 years later they arrived in Norfolk </a:t>
            </a:r>
            <a:endParaRPr lang="en-GB" dirty="0"/>
          </a:p>
        </p:txBody>
      </p:sp>
      <p:sp>
        <p:nvSpPr>
          <p:cNvPr id="11" name="TextBox 10"/>
          <p:cNvSpPr txBox="1"/>
          <p:nvPr/>
        </p:nvSpPr>
        <p:spPr>
          <a:xfrm>
            <a:off x="8884701" y="4333784"/>
            <a:ext cx="1280157" cy="1200329"/>
          </a:xfrm>
          <a:prstGeom prst="rect">
            <a:avLst/>
          </a:prstGeom>
          <a:noFill/>
        </p:spPr>
        <p:txBody>
          <a:bodyPr wrap="square" rtlCol="0">
            <a:spAutoFit/>
          </a:bodyPr>
          <a:lstStyle/>
          <a:p>
            <a:r>
              <a:rPr lang="en-GB" dirty="0" smtClean="0"/>
              <a:t>Thors hammer found in 2003</a:t>
            </a:r>
            <a:endParaRPr lang="en-GB" dirty="0"/>
          </a:p>
        </p:txBody>
      </p:sp>
      <p:sp>
        <p:nvSpPr>
          <p:cNvPr id="13" name="TextBox 12"/>
          <p:cNvSpPr txBox="1"/>
          <p:nvPr/>
        </p:nvSpPr>
        <p:spPr>
          <a:xfrm>
            <a:off x="4135376" y="4325872"/>
            <a:ext cx="2011673" cy="923330"/>
          </a:xfrm>
          <a:prstGeom prst="rect">
            <a:avLst/>
          </a:prstGeom>
          <a:noFill/>
        </p:spPr>
        <p:txBody>
          <a:bodyPr wrap="square" rtlCol="0">
            <a:spAutoFit/>
          </a:bodyPr>
          <a:lstStyle/>
          <a:p>
            <a:r>
              <a:rPr lang="en-GB" dirty="0"/>
              <a:t>900AD, Vikings first settled in Sheringham</a:t>
            </a:r>
          </a:p>
        </p:txBody>
      </p:sp>
      <p:sp>
        <p:nvSpPr>
          <p:cNvPr id="15" name="TextBox 14"/>
          <p:cNvSpPr txBox="1"/>
          <p:nvPr/>
        </p:nvSpPr>
        <p:spPr>
          <a:xfrm>
            <a:off x="6630043" y="1125472"/>
            <a:ext cx="1685109" cy="923330"/>
          </a:xfrm>
          <a:prstGeom prst="rect">
            <a:avLst/>
          </a:prstGeom>
          <a:noFill/>
        </p:spPr>
        <p:txBody>
          <a:bodyPr wrap="square" rtlCol="0">
            <a:spAutoFit/>
          </a:bodyPr>
          <a:lstStyle/>
          <a:p>
            <a:r>
              <a:rPr lang="en-GB" dirty="0" smtClean="0"/>
              <a:t>Vikings were defeated in 1917AD</a:t>
            </a:r>
            <a:endParaRPr lang="en-GB" dirty="0"/>
          </a:p>
        </p:txBody>
      </p:sp>
      <p:sp>
        <p:nvSpPr>
          <p:cNvPr id="16" name="Up Arrow 15"/>
          <p:cNvSpPr/>
          <p:nvPr/>
        </p:nvSpPr>
        <p:spPr>
          <a:xfrm>
            <a:off x="6987966" y="220892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Down Arrow 16"/>
          <p:cNvSpPr/>
          <p:nvPr/>
        </p:nvSpPr>
        <p:spPr>
          <a:xfrm>
            <a:off x="8884701" y="323371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wn Arrow 17"/>
          <p:cNvSpPr/>
          <p:nvPr/>
        </p:nvSpPr>
        <p:spPr>
          <a:xfrm>
            <a:off x="4656581" y="321346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Up Arrow 18"/>
          <p:cNvSpPr/>
          <p:nvPr/>
        </p:nvSpPr>
        <p:spPr>
          <a:xfrm>
            <a:off x="2648330" y="214296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a:off x="926155" y="31873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211478" y="93886"/>
            <a:ext cx="3343608" cy="646331"/>
          </a:xfrm>
          <a:prstGeom prst="rect">
            <a:avLst/>
          </a:prstGeom>
        </p:spPr>
        <p:txBody>
          <a:bodyPr wrap="none">
            <a:spAutoFit/>
          </a:bodyPr>
          <a:lstStyle/>
          <a:p>
            <a:r>
              <a:rPr lang="en-GB" sz="3600" u="sng" dirty="0" smtClean="0"/>
              <a:t>Viking Timeline</a:t>
            </a:r>
            <a:endParaRPr lang="en-GB" sz="3600" u="sng" dirty="0"/>
          </a:p>
        </p:txBody>
      </p:sp>
    </p:spTree>
    <p:extLst>
      <p:ext uri="{BB962C8B-B14F-4D97-AF65-F5344CB8AC3E}">
        <p14:creationId xmlns:p14="http://schemas.microsoft.com/office/powerpoint/2010/main" val="176289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1567543"/>
            <a:ext cx="11469188" cy="3046988"/>
          </a:xfrm>
          <a:prstGeom prst="rect">
            <a:avLst/>
          </a:prstGeom>
          <a:noFill/>
        </p:spPr>
        <p:txBody>
          <a:bodyPr wrap="square" rtlCol="0">
            <a:spAutoFit/>
          </a:bodyPr>
          <a:lstStyle/>
          <a:p>
            <a:r>
              <a:rPr lang="en-GB" sz="9600" dirty="0" smtClean="0">
                <a:solidFill>
                  <a:srgbClr val="FFFF00"/>
                </a:solidFill>
              </a:rPr>
              <a:t>Evidence of Vikings in Norfolk </a:t>
            </a:r>
            <a:endParaRPr lang="en-GB" sz="9600" dirty="0">
              <a:solidFill>
                <a:srgbClr val="FFFF00"/>
              </a:solidFill>
            </a:endParaRPr>
          </a:p>
        </p:txBody>
      </p:sp>
    </p:spTree>
    <p:extLst>
      <p:ext uri="{BB962C8B-B14F-4D97-AF65-F5344CB8AC3E}">
        <p14:creationId xmlns:p14="http://schemas.microsoft.com/office/powerpoint/2010/main" val="926919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22068"/>
            <a:ext cx="11351623" cy="923330"/>
          </a:xfrm>
          <a:prstGeom prst="rect">
            <a:avLst/>
          </a:prstGeom>
          <a:noFill/>
        </p:spPr>
        <p:txBody>
          <a:bodyPr wrap="square" rtlCol="0">
            <a:spAutoFit/>
          </a:bodyPr>
          <a:lstStyle/>
          <a:p>
            <a:r>
              <a:rPr lang="en-GB" sz="5400" u="sng" dirty="0" smtClean="0">
                <a:solidFill>
                  <a:srgbClr val="FFFF00"/>
                </a:solidFill>
              </a:rPr>
              <a:t>Viking Artefacts Found In Norfolk </a:t>
            </a:r>
            <a:endParaRPr lang="en-GB" sz="5400" u="sng" dirty="0">
              <a:solidFill>
                <a:srgbClr val="FFFF00"/>
              </a:solidFill>
            </a:endParaRPr>
          </a:p>
        </p:txBody>
      </p:sp>
      <p:sp>
        <p:nvSpPr>
          <p:cNvPr id="4" name="TextBox 3"/>
          <p:cNvSpPr txBox="1"/>
          <p:nvPr/>
        </p:nvSpPr>
        <p:spPr>
          <a:xfrm>
            <a:off x="404949" y="4031077"/>
            <a:ext cx="184731" cy="369332"/>
          </a:xfrm>
          <a:prstGeom prst="rect">
            <a:avLst/>
          </a:prstGeom>
          <a:noFill/>
        </p:spPr>
        <p:txBody>
          <a:bodyPr wrap="none" rtlCol="0">
            <a:spAutoFit/>
          </a:bodyPr>
          <a:lstStyle/>
          <a:p>
            <a:endParaRPr lang="en-GB" dirty="0"/>
          </a:p>
        </p:txBody>
      </p:sp>
      <p:sp>
        <p:nvSpPr>
          <p:cNvPr id="5" name="TextBox 4"/>
          <p:cNvSpPr txBox="1"/>
          <p:nvPr/>
        </p:nvSpPr>
        <p:spPr>
          <a:xfrm>
            <a:off x="497313" y="2299062"/>
            <a:ext cx="5616104" cy="1723549"/>
          </a:xfrm>
          <a:prstGeom prst="rect">
            <a:avLst/>
          </a:prstGeom>
          <a:noFill/>
        </p:spPr>
        <p:txBody>
          <a:bodyPr wrap="square" rtlCol="0">
            <a:spAutoFit/>
          </a:bodyPr>
          <a:lstStyle/>
          <a:p>
            <a:r>
              <a:rPr lang="en-GB" sz="3200" u="sng" dirty="0" smtClean="0"/>
              <a:t>Attlebourough - Gold </a:t>
            </a:r>
            <a:r>
              <a:rPr lang="en-GB" sz="3200" u="sng" dirty="0"/>
              <a:t>B</a:t>
            </a:r>
            <a:r>
              <a:rPr lang="en-GB" sz="3200" u="sng" dirty="0" smtClean="0"/>
              <a:t>rooch  </a:t>
            </a:r>
          </a:p>
          <a:p>
            <a:r>
              <a:rPr lang="en-GB" dirty="0" smtClean="0"/>
              <a:t>A unique gold brooch was found in Attlebourough. It was possibly made in Scandinavia before being brought to England.  </a:t>
            </a:r>
            <a:endParaRPr lang="en-GB" dirty="0"/>
          </a:p>
          <a:p>
            <a:endParaRPr lang="en-GB" sz="2000" dirty="0"/>
          </a:p>
        </p:txBody>
      </p:sp>
      <p:pic>
        <p:nvPicPr>
          <p:cNvPr id="8" name="Picture 7"/>
          <p:cNvPicPr>
            <a:picLocks noChangeAspect="1"/>
          </p:cNvPicPr>
          <p:nvPr/>
        </p:nvPicPr>
        <p:blipFill>
          <a:blip r:embed="rId2"/>
          <a:stretch>
            <a:fillRect/>
          </a:stretch>
        </p:blipFill>
        <p:spPr>
          <a:xfrm>
            <a:off x="257776" y="4608335"/>
            <a:ext cx="3047589" cy="2035084"/>
          </a:xfrm>
          <a:prstGeom prst="rect">
            <a:avLst/>
          </a:prstGeom>
        </p:spPr>
      </p:pic>
      <p:sp>
        <p:nvSpPr>
          <p:cNvPr id="9" name="Rectangle 8"/>
          <p:cNvSpPr/>
          <p:nvPr/>
        </p:nvSpPr>
        <p:spPr>
          <a:xfrm>
            <a:off x="3651992" y="4612094"/>
            <a:ext cx="6096000" cy="2031325"/>
          </a:xfrm>
          <a:prstGeom prst="rect">
            <a:avLst/>
          </a:prstGeom>
        </p:spPr>
        <p:txBody>
          <a:bodyPr>
            <a:spAutoFit/>
          </a:bodyPr>
          <a:lstStyle/>
          <a:p>
            <a:r>
              <a:rPr lang="en-GB" dirty="0" smtClean="0"/>
              <a:t>This brooch probably belonged to someone very important. It was </a:t>
            </a:r>
            <a:r>
              <a:rPr lang="en-GB" dirty="0"/>
              <a:t>made from gold sheet with filigree wire inlays </a:t>
            </a:r>
            <a:r>
              <a:rPr lang="en-GB" dirty="0" smtClean="0"/>
              <a:t>which would have been made </a:t>
            </a:r>
            <a:r>
              <a:rPr lang="en-GB" dirty="0"/>
              <a:t>in </a:t>
            </a:r>
            <a:r>
              <a:rPr lang="en-GB" dirty="0" smtClean="0"/>
              <a:t>Scandinavia and brought over </a:t>
            </a:r>
            <a:r>
              <a:rPr lang="en-GB" dirty="0"/>
              <a:t>to England by the Vikings . Lozenge brooches were a typically Scandinavian form of brooch which are relatively well known from England but this is unique in being made of gold.</a:t>
            </a:r>
          </a:p>
        </p:txBody>
      </p:sp>
    </p:spTree>
    <p:extLst>
      <p:ext uri="{BB962C8B-B14F-4D97-AF65-F5344CB8AC3E}">
        <p14:creationId xmlns:p14="http://schemas.microsoft.com/office/powerpoint/2010/main" val="104729464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5577"/>
            <a:ext cx="6035040" cy="2308324"/>
          </a:xfrm>
          <a:prstGeom prst="rect">
            <a:avLst/>
          </a:prstGeom>
          <a:noFill/>
        </p:spPr>
        <p:txBody>
          <a:bodyPr wrap="square" rtlCol="0">
            <a:spAutoFit/>
          </a:bodyPr>
          <a:lstStyle/>
          <a:p>
            <a:r>
              <a:rPr lang="en-GB" dirty="0" smtClean="0"/>
              <a:t>Hingham – Various items found</a:t>
            </a:r>
          </a:p>
          <a:p>
            <a:endParaRPr lang="en-GB" dirty="0"/>
          </a:p>
          <a:p>
            <a:endParaRPr lang="en-GB" dirty="0" smtClean="0"/>
          </a:p>
          <a:p>
            <a:pPr marL="342900" indent="-342900">
              <a:buAutoNum type="arabicPeriod"/>
            </a:pPr>
            <a:r>
              <a:rPr lang="en-GB" dirty="0" smtClean="0"/>
              <a:t>4 silver brooches.</a:t>
            </a:r>
          </a:p>
          <a:p>
            <a:pPr marL="342900" indent="-342900">
              <a:buAutoNum type="arabicPeriod"/>
            </a:pPr>
            <a:r>
              <a:rPr lang="en-GB" dirty="0" smtClean="0"/>
              <a:t>23 silver penny's of King Edmund </a:t>
            </a:r>
          </a:p>
          <a:p>
            <a:pPr marL="342900" indent="-342900">
              <a:buAutoNum type="arabicPeriod"/>
            </a:pPr>
            <a:r>
              <a:rPr lang="en-GB" dirty="0" smtClean="0"/>
              <a:t>2 silver penny's of King Ethelred. </a:t>
            </a:r>
            <a:endParaRPr lang="en-GB" dirty="0"/>
          </a:p>
          <a:p>
            <a:endParaRPr lang="en-GB" dirty="0"/>
          </a:p>
          <a:p>
            <a:r>
              <a:rPr lang="en-GB" dirty="0" smtClean="0"/>
              <a:t>It is most likely that this was Viking loot.</a:t>
            </a:r>
            <a:endParaRPr lang="en-GB" dirty="0"/>
          </a:p>
        </p:txBody>
      </p:sp>
      <p:pic>
        <p:nvPicPr>
          <p:cNvPr id="3" name="Picture 2"/>
          <p:cNvPicPr>
            <a:picLocks noChangeAspect="1"/>
          </p:cNvPicPr>
          <p:nvPr/>
        </p:nvPicPr>
        <p:blipFill>
          <a:blip r:embed="rId2"/>
          <a:stretch>
            <a:fillRect/>
          </a:stretch>
        </p:blipFill>
        <p:spPr>
          <a:xfrm>
            <a:off x="4343493" y="0"/>
            <a:ext cx="3632830" cy="2425890"/>
          </a:xfrm>
          <a:prstGeom prst="rect">
            <a:avLst/>
          </a:prstGeom>
        </p:spPr>
      </p:pic>
      <p:pic>
        <p:nvPicPr>
          <p:cNvPr id="4" name="Picture 3"/>
          <p:cNvPicPr>
            <a:picLocks noChangeAspect="1"/>
          </p:cNvPicPr>
          <p:nvPr/>
        </p:nvPicPr>
        <p:blipFill>
          <a:blip r:embed="rId3"/>
          <a:stretch>
            <a:fillRect/>
          </a:stretch>
        </p:blipFill>
        <p:spPr>
          <a:xfrm>
            <a:off x="248194" y="2843901"/>
            <a:ext cx="5623016" cy="3799335"/>
          </a:xfrm>
          <a:prstGeom prst="rect">
            <a:avLst/>
          </a:prstGeom>
        </p:spPr>
      </p:pic>
      <p:pic>
        <p:nvPicPr>
          <p:cNvPr id="5" name="Picture 4"/>
          <p:cNvPicPr>
            <a:picLocks noChangeAspect="1"/>
          </p:cNvPicPr>
          <p:nvPr/>
        </p:nvPicPr>
        <p:blipFill>
          <a:blip r:embed="rId4"/>
          <a:stretch>
            <a:fillRect/>
          </a:stretch>
        </p:blipFill>
        <p:spPr>
          <a:xfrm>
            <a:off x="6159908" y="3210741"/>
            <a:ext cx="4956809" cy="3349195"/>
          </a:xfrm>
          <a:prstGeom prst="rect">
            <a:avLst/>
          </a:prstGeom>
        </p:spPr>
      </p:pic>
      <p:pic>
        <p:nvPicPr>
          <p:cNvPr id="6" name="Picture 5"/>
          <p:cNvPicPr>
            <a:picLocks noChangeAspect="1"/>
          </p:cNvPicPr>
          <p:nvPr/>
        </p:nvPicPr>
        <p:blipFill>
          <a:blip r:embed="rId5"/>
          <a:stretch>
            <a:fillRect/>
          </a:stretch>
        </p:blipFill>
        <p:spPr>
          <a:xfrm>
            <a:off x="8047913" y="227263"/>
            <a:ext cx="4144087" cy="2800058"/>
          </a:xfrm>
          <a:prstGeom prst="rect">
            <a:avLst/>
          </a:prstGeom>
        </p:spPr>
      </p:pic>
    </p:spTree>
    <p:extLst>
      <p:ext uri="{BB962C8B-B14F-4D97-AF65-F5344CB8AC3E}">
        <p14:creationId xmlns:p14="http://schemas.microsoft.com/office/powerpoint/2010/main" val="2085172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1162594"/>
            <a:ext cx="8503920" cy="646331"/>
          </a:xfrm>
          <a:prstGeom prst="rect">
            <a:avLst/>
          </a:prstGeom>
        </p:spPr>
        <p:txBody>
          <a:bodyPr wrap="square">
            <a:spAutoFit/>
          </a:bodyPr>
          <a:lstStyle/>
          <a:p>
            <a:r>
              <a:rPr lang="en-GB" dirty="0"/>
              <a:t>A silver and gold filigree Viking </a:t>
            </a:r>
            <a:r>
              <a:rPr lang="en-GB" dirty="0" smtClean="0"/>
              <a:t>pendant in </a:t>
            </a:r>
            <a:r>
              <a:rPr lang="en-GB" dirty="0"/>
              <a:t>the shape of Thor’s hammer, was found by a metal detectorist in </a:t>
            </a:r>
            <a:r>
              <a:rPr lang="en-GB" dirty="0" smtClean="0"/>
              <a:t>2003</a:t>
            </a:r>
            <a:r>
              <a:rPr lang="en-GB" dirty="0"/>
              <a:t> </a:t>
            </a:r>
            <a:r>
              <a:rPr lang="en-GB" dirty="0" smtClean="0"/>
              <a:t>on the banks of the river Wensum.</a:t>
            </a:r>
            <a:endParaRPr lang="en-GB" dirty="0"/>
          </a:p>
        </p:txBody>
      </p:sp>
      <p:sp>
        <p:nvSpPr>
          <p:cNvPr id="3" name="Rectangle 2"/>
          <p:cNvSpPr/>
          <p:nvPr/>
        </p:nvSpPr>
        <p:spPr>
          <a:xfrm>
            <a:off x="761139" y="409694"/>
            <a:ext cx="3883243" cy="369332"/>
          </a:xfrm>
          <a:prstGeom prst="rect">
            <a:avLst/>
          </a:prstGeom>
        </p:spPr>
        <p:txBody>
          <a:bodyPr wrap="none">
            <a:spAutoFit/>
          </a:bodyPr>
          <a:lstStyle/>
          <a:p>
            <a:r>
              <a:rPr lang="en-GB" dirty="0"/>
              <a:t>Great </a:t>
            </a:r>
            <a:r>
              <a:rPr lang="en-GB" dirty="0" smtClean="0"/>
              <a:t>Witchingham – Silver Pendant</a:t>
            </a:r>
            <a:endParaRPr lang="en-GB" dirty="0"/>
          </a:p>
        </p:txBody>
      </p:sp>
      <p:pic>
        <p:nvPicPr>
          <p:cNvPr id="1026" name="Picture 2" descr=". Field Dalling Thor’s ha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3" y="2346570"/>
            <a:ext cx="2762259" cy="4145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V="1">
            <a:off x="3226526" y="3825796"/>
            <a:ext cx="4976947" cy="1754326"/>
          </a:xfrm>
          <a:prstGeom prst="rect">
            <a:avLst/>
          </a:prstGeom>
          <a:noFill/>
        </p:spPr>
        <p:txBody>
          <a:bodyPr wrap="square" rtlCol="0">
            <a:spAutoFit/>
          </a:bodyPr>
          <a:lstStyle/>
          <a:p>
            <a:r>
              <a:rPr lang="en-GB" dirty="0"/>
              <a:t>A silver Thor’s </a:t>
            </a:r>
            <a:r>
              <a:rPr lang="en-GB" dirty="0" smtClean="0"/>
              <a:t>hammer. This silver hammer </a:t>
            </a:r>
            <a:r>
              <a:rPr lang="en-GB" dirty="0"/>
              <a:t>is a reminder of why the Anglo-Saxons called the Vikings heathens, as they believed in pagan gods. Like a Christian wearing a </a:t>
            </a:r>
            <a:r>
              <a:rPr lang="en-GB" dirty="0" smtClean="0"/>
              <a:t>cross, </a:t>
            </a:r>
            <a:r>
              <a:rPr lang="en-GB" dirty="0"/>
              <a:t>this pendant was worn as an amulet hoping for Thor’s </a:t>
            </a:r>
            <a:r>
              <a:rPr lang="en-GB" dirty="0" smtClean="0"/>
              <a:t>protection.</a:t>
            </a:r>
            <a:endParaRPr lang="en-GB" dirty="0"/>
          </a:p>
        </p:txBody>
      </p:sp>
    </p:spTree>
    <p:extLst>
      <p:ext uri="{BB962C8B-B14F-4D97-AF65-F5344CB8AC3E}">
        <p14:creationId xmlns:p14="http://schemas.microsoft.com/office/powerpoint/2010/main" val="294822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635" y="143691"/>
            <a:ext cx="9718766" cy="4339650"/>
          </a:xfrm>
          <a:prstGeom prst="rect">
            <a:avLst/>
          </a:prstGeom>
          <a:noFill/>
        </p:spPr>
        <p:txBody>
          <a:bodyPr wrap="square" rtlCol="0">
            <a:spAutoFit/>
          </a:bodyPr>
          <a:lstStyle/>
          <a:p>
            <a:r>
              <a:rPr lang="en-GB" sz="4400" u="sng" dirty="0" smtClean="0"/>
              <a:t>Here are some Viking villages names in Norfolk.</a:t>
            </a:r>
          </a:p>
          <a:p>
            <a:endParaRPr lang="en-GB" sz="2000" u="sng" dirty="0" smtClean="0"/>
          </a:p>
          <a:p>
            <a:pPr marL="457200" indent="-457200">
              <a:buAutoNum type="arabicPeriod"/>
            </a:pPr>
            <a:endParaRPr lang="en-GB" sz="2000" dirty="0" smtClean="0"/>
          </a:p>
          <a:p>
            <a:pPr marL="457200" indent="-457200">
              <a:buAutoNum type="arabicPeriod"/>
            </a:pPr>
            <a:r>
              <a:rPr lang="en-GB" dirty="0" smtClean="0"/>
              <a:t>Hemsby </a:t>
            </a:r>
          </a:p>
          <a:p>
            <a:pPr marL="457200" indent="-457200">
              <a:buAutoNum type="arabicPeriod"/>
            </a:pPr>
            <a:r>
              <a:rPr lang="en-GB" dirty="0" smtClean="0"/>
              <a:t>Scratby </a:t>
            </a:r>
          </a:p>
          <a:p>
            <a:pPr marL="457200" indent="-457200">
              <a:buAutoNum type="arabicPeriod"/>
            </a:pPr>
            <a:r>
              <a:rPr lang="en-GB" dirty="0" smtClean="0"/>
              <a:t>Filby</a:t>
            </a:r>
          </a:p>
          <a:p>
            <a:pPr marL="457200" indent="-457200">
              <a:buAutoNum type="arabicPeriod"/>
            </a:pPr>
            <a:r>
              <a:rPr lang="en-GB" dirty="0" smtClean="0"/>
              <a:t>Billockby</a:t>
            </a:r>
          </a:p>
          <a:p>
            <a:pPr marL="457200" indent="-457200">
              <a:buAutoNum type="arabicPeriod"/>
            </a:pPr>
            <a:r>
              <a:rPr lang="en-GB" dirty="0" smtClean="0"/>
              <a:t>Colby</a:t>
            </a:r>
          </a:p>
          <a:p>
            <a:pPr marL="457200" indent="-457200">
              <a:buAutoNum type="arabicPeriod"/>
            </a:pPr>
            <a:r>
              <a:rPr lang="en-GB" dirty="0" smtClean="0"/>
              <a:t>Sherringham  </a:t>
            </a:r>
          </a:p>
          <a:p>
            <a:pPr marL="457200" indent="-457200">
              <a:buAutoNum type="arabicPeriod"/>
            </a:pPr>
            <a:endParaRPr lang="en-GB" sz="2000" dirty="0" smtClean="0"/>
          </a:p>
          <a:p>
            <a:pPr marL="457200" indent="-457200">
              <a:buAutoNum type="arabicPeriod"/>
            </a:pPr>
            <a:endParaRPr lang="en-GB" sz="2000" dirty="0"/>
          </a:p>
        </p:txBody>
      </p:sp>
      <p:pic>
        <p:nvPicPr>
          <p:cNvPr id="4" name="Picture 3"/>
          <p:cNvPicPr>
            <a:picLocks noChangeAspect="1"/>
          </p:cNvPicPr>
          <p:nvPr/>
        </p:nvPicPr>
        <p:blipFill>
          <a:blip r:embed="rId2"/>
          <a:stretch>
            <a:fillRect/>
          </a:stretch>
        </p:blipFill>
        <p:spPr>
          <a:xfrm>
            <a:off x="8164287" y="2251960"/>
            <a:ext cx="3196044" cy="4261391"/>
          </a:xfrm>
          <a:prstGeom prst="rect">
            <a:avLst/>
          </a:prstGeom>
        </p:spPr>
      </p:pic>
    </p:spTree>
    <p:extLst>
      <p:ext uri="{BB962C8B-B14F-4D97-AF65-F5344CB8AC3E}">
        <p14:creationId xmlns:p14="http://schemas.microsoft.com/office/powerpoint/2010/main" val="40995473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97" y="1606731"/>
            <a:ext cx="10267405" cy="3724096"/>
          </a:xfrm>
          <a:prstGeom prst="rect">
            <a:avLst/>
          </a:prstGeom>
        </p:spPr>
        <p:txBody>
          <a:bodyPr wrap="square">
            <a:spAutoFit/>
          </a:bodyPr>
          <a:lstStyle/>
          <a:p>
            <a:r>
              <a:rPr lang="en-GB" dirty="0"/>
              <a:t>In Norfolk we can still trace the evidence of Vikings occupation in words and place-names. </a:t>
            </a:r>
            <a:r>
              <a:rPr lang="en-GB" dirty="0" smtClean="0"/>
              <a:t>In the process they changed our language and they soon started mixing with the Anglo-Saxons. The </a:t>
            </a:r>
            <a:r>
              <a:rPr lang="en-GB" dirty="0"/>
              <a:t>Norfolk </a:t>
            </a:r>
            <a:r>
              <a:rPr lang="en-GB" dirty="0" smtClean="0"/>
              <a:t>language </a:t>
            </a:r>
            <a:r>
              <a:rPr lang="en-GB" dirty="0"/>
              <a:t>includes many Danish </a:t>
            </a:r>
            <a:r>
              <a:rPr lang="en-GB" dirty="0" smtClean="0"/>
              <a:t>words, such as the ones on the last slide. Staithe </a:t>
            </a:r>
            <a:r>
              <a:rPr lang="en-GB" dirty="0"/>
              <a:t>is a term unknown in England outside the East Coast (this includes Yorkshire as well as Norfolk); it means wharf and comes from Old Norse. Flegg is the name of the old hundred just outside Great Yarmouth and the word means the yellow flag iris in the Danish language. The area around the upper reaches of the river Wensum is particularly rich in such memorials of a time over a thousand years ago. The village of Elsing takes its name from a Danish chieftain ‘Elesa’. The forest called Normans Burrow Wood near Whissonsett has nothing to do with rabbit burrows; it is a corruption of  ‘Norseman’s Barrow</a:t>
            </a:r>
            <a:r>
              <a:rPr lang="en-GB" dirty="0" smtClean="0"/>
              <a:t>”. The </a:t>
            </a:r>
            <a:r>
              <a:rPr lang="en-GB" dirty="0"/>
              <a:t>village Newton Flotman comes from the Old Norse word for seaman</a:t>
            </a:r>
            <a:r>
              <a:rPr lang="en-GB" dirty="0" smtClean="0"/>
              <a:t>. </a:t>
            </a:r>
            <a:r>
              <a:rPr lang="en-GB" dirty="0"/>
              <a:t>Here street names such as Colegate, Fishergate, Gildengate, Snaygate (now St Georges Street) and Finkelgate reveal Viking ancestry because “gata” is Old Norse for “street.”</a:t>
            </a:r>
          </a:p>
          <a:p>
            <a:endParaRPr lang="en-GB" sz="2000" dirty="0"/>
          </a:p>
        </p:txBody>
      </p:sp>
    </p:spTree>
    <p:extLst>
      <p:ext uri="{BB962C8B-B14F-4D97-AF65-F5344CB8AC3E}">
        <p14:creationId xmlns:p14="http://schemas.microsoft.com/office/powerpoint/2010/main" val="25245324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786</TotalTime>
  <Words>1185</Words>
  <Application>Microsoft Office PowerPoint</Application>
  <PresentationFormat>Widescreen</PresentationFormat>
  <Paragraphs>140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PT Sans</vt:lpstr>
      <vt:lpstr>Trebuchet MS</vt:lpstr>
      <vt:lpstr>Berlin</vt:lpstr>
      <vt:lpstr>Vikings in Norfolk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Vikings in Norfolk</dc:title>
  <dc:creator>User</dc:creator>
  <cp:lastModifiedBy>Mrs Edwards</cp:lastModifiedBy>
  <cp:revision>67</cp:revision>
  <dcterms:created xsi:type="dcterms:W3CDTF">2020-05-13T09:59:36Z</dcterms:created>
  <dcterms:modified xsi:type="dcterms:W3CDTF">2020-05-18T13:46:30Z</dcterms:modified>
</cp:coreProperties>
</file>