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4" r:id="rId3"/>
    <p:sldId id="258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5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353EE-DA0C-4E56-AF2C-F090E5A780A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A96AD-B5E0-4EE7-B834-0912FB0D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1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Follow link through in Slideshow mode to access the online gallery.</a:t>
            </a:r>
          </a:p>
        </p:txBody>
      </p:sp>
    </p:spTree>
    <p:extLst>
      <p:ext uri="{BB962C8B-B14F-4D97-AF65-F5344CB8AC3E}">
        <p14:creationId xmlns:p14="http://schemas.microsoft.com/office/powerpoint/2010/main" val="341684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85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7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07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2448000" y="-1515120"/>
            <a:ext cx="8650685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527052" y="873125"/>
            <a:ext cx="11137899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412702" y="6484422"/>
            <a:ext cx="2427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15064"/>
            <a:ext cx="4944533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79" y="361951"/>
            <a:ext cx="1473188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9249" y="358903"/>
            <a:ext cx="511759" cy="38381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538" y="1170635"/>
            <a:ext cx="7061413" cy="1224943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EB0831D-7D6E-2048-9162-3026DB252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4718" y="2410407"/>
            <a:ext cx="8299449" cy="22812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42031655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799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2448000" y="-1522677"/>
            <a:ext cx="8650685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527052" y="873125"/>
            <a:ext cx="11137899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412702" y="6484422"/>
            <a:ext cx="2427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15064"/>
            <a:ext cx="4944533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79" y="361951"/>
            <a:ext cx="1473188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9249" y="358903"/>
            <a:ext cx="511759" cy="38381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538" y="1170635"/>
            <a:ext cx="4250199" cy="1369287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BBE8992-D4AB-BA49-99A8-E2BF8AA81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4718" y="3042309"/>
            <a:ext cx="3390951" cy="112824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35398135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799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527052" y="873125"/>
            <a:ext cx="11137899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412702" y="6484422"/>
            <a:ext cx="2427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15064"/>
            <a:ext cx="4944533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79" y="361951"/>
            <a:ext cx="1473188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9249" y="358903"/>
            <a:ext cx="511759" cy="38381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538" y="1170635"/>
            <a:ext cx="7061413" cy="1224943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D3A9E-396E-8844-92FE-17440105DC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4718" y="2410407"/>
            <a:ext cx="8299449" cy="22812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34135990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799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">
    <p:bg>
      <p:bgPr>
        <a:solidFill>
          <a:srgbClr val="091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flipV="1">
            <a:off x="527052" y="873125"/>
            <a:ext cx="11146728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11368743" y="6477334"/>
            <a:ext cx="2427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4F560-9965-FD44-8392-56ACD2F81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75" y="360916"/>
            <a:ext cx="1477812" cy="381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600020-B932-844C-830C-6D548E8C8C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492" y="360916"/>
            <a:ext cx="509288" cy="38196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045F05D-9884-E742-8B6C-7E2A4C30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8820"/>
            <a:ext cx="4944533" cy="241880"/>
          </a:xfrm>
        </p:spPr>
        <p:txBody>
          <a:bodyPr/>
          <a:lstStyle>
            <a:lvl1pPr algn="r">
              <a:defRPr sz="1000" b="1" i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C08E28-4FBA-A447-BB6A-0B434A31E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2009775"/>
            <a:ext cx="5577417" cy="3613150"/>
          </a:xfrm>
        </p:spPr>
        <p:txBody>
          <a:bodyPr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body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35A2E2-D566-E842-BAF4-702880C789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879" y="5342549"/>
            <a:ext cx="2851151" cy="303212"/>
          </a:xfrm>
        </p:spPr>
        <p:txBody>
          <a:bodyPr/>
          <a:lstStyle>
            <a:lvl1pPr marL="0" indent="0" algn="ctr">
              <a:buNone/>
              <a:defRPr sz="1800" b="1" i="0">
                <a:solidFill>
                  <a:srgbClr val="6BD1D5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2E5193C-2054-1F4C-A085-EC574A6B1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537" y="1170635"/>
            <a:ext cx="9902443" cy="708897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</p:spTree>
    <p:extLst>
      <p:ext uri="{BB962C8B-B14F-4D97-AF65-F5344CB8AC3E}">
        <p14:creationId xmlns:p14="http://schemas.microsoft.com/office/powerpoint/2010/main" val="177860159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pos="249">
          <p15:clr>
            <a:srgbClr val="FFFFFF"/>
          </p15:clr>
        </p15:guide>
        <p15:guide id="4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9" orient="horz" pos="799">
          <p15:clr>
            <a:srgbClr val="FFFFFF"/>
          </p15:clr>
        </p15:guide>
        <p15:guide id="10" pos="2880">
          <p15:clr>
            <a:srgbClr val="FFFFFF"/>
          </p15:clr>
        </p15:guide>
        <p15:guide id="11" pos="1565">
          <p15:clr>
            <a:srgbClr val="FFFFFF"/>
          </p15:clr>
        </p15:guide>
        <p15:guide id="12" pos="4195">
          <p15:clr>
            <a:srgbClr val="FFFF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75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8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8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17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1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87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6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16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DD31-161D-4023-84D4-DCAC8789C03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4597-EA4C-4FA1-9BAC-360B4C6AB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7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counteredu.com/multimedia/videos/nekton-mission-2-the-indian-ocean-full-lengt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counteredu.com/discover/images/deep-sea-li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0KUbgrQ5gc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961" y="215048"/>
            <a:ext cx="8883162" cy="1655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should we explore the ocean depths?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9D2D13-213B-7843-9031-3AC8BDA1DAA6}"/>
              </a:ext>
            </a:extLst>
          </p:cNvPr>
          <p:cNvSpPr/>
          <p:nvPr/>
        </p:nvSpPr>
        <p:spPr>
          <a:xfrm>
            <a:off x="1882906" y="2921428"/>
            <a:ext cx="8383272" cy="5180034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endParaRPr lang="en-US">
              <a:solidFill>
                <a:srgbClr val="464646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23" y="2093547"/>
            <a:ext cx="9144000" cy="1655762"/>
          </a:xfrm>
        </p:spPr>
        <p:txBody>
          <a:bodyPr/>
          <a:lstStyle/>
          <a:p>
            <a:r>
              <a:rPr lang="en-GB" dirty="0" smtClean="0">
                <a:hlinkClick r:id="rId3"/>
              </a:rPr>
              <a:t>https://encounteredu.com/multimedia/videos/nekton-mission-2-the-indian-ocean-full-length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8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7400-FED9-4C95-B5FF-DFFC2E76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1: How big and how deep is the ocean?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72800-58B5-42BB-B03A-BA2F08480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9191" y="1268413"/>
            <a:ext cx="4223523" cy="53067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>
                <a:cs typeface="Arial" panose="020B0604020202020204" pitchFamily="34" charset="0"/>
              </a:rPr>
              <a:t>Hello trainee submariners!</a:t>
            </a:r>
          </a:p>
          <a:p>
            <a:pPr>
              <a:spcAft>
                <a:spcPts val="600"/>
              </a:spcAft>
            </a:pPr>
            <a:r>
              <a:rPr lang="en-GB" dirty="0">
                <a:cs typeface="Arial" panose="020B0604020202020204" pitchFamily="34" charset="0"/>
              </a:rPr>
              <a:t>I’m Oliver Steeds, Nekton’s Mission Director. Welcome to the team.</a:t>
            </a:r>
          </a:p>
          <a:p>
            <a:pPr>
              <a:spcAft>
                <a:spcPts val="600"/>
              </a:spcAft>
            </a:pPr>
            <a:r>
              <a:rPr lang="en-GB" dirty="0">
                <a:cs typeface="Arial" panose="020B0604020202020204" pitchFamily="34" charset="0"/>
              </a:rPr>
              <a:t>Over the next </a:t>
            </a:r>
            <a:r>
              <a:rPr lang="en-GB" dirty="0" smtClean="0">
                <a:cs typeface="Arial" panose="020B0604020202020204" pitchFamily="34" charset="0"/>
              </a:rPr>
              <a:t>few </a:t>
            </a:r>
            <a:r>
              <a:rPr lang="en-GB" dirty="0">
                <a:cs typeface="Arial" panose="020B0604020202020204" pitchFamily="34" charset="0"/>
              </a:rPr>
              <a:t>lessons, you will be exploring the deep sea and researching what it takes to design and build a submarine.</a:t>
            </a:r>
          </a:p>
          <a:p>
            <a:pPr>
              <a:spcAft>
                <a:spcPts val="600"/>
              </a:spcAft>
            </a:pPr>
            <a:r>
              <a:rPr lang="en-GB" dirty="0">
                <a:cs typeface="Arial" panose="020B0604020202020204" pitchFamily="34" charset="0"/>
              </a:rPr>
              <a:t>At the end of the project, you will understand how forces and materials affect deep sea exploration and know why this type of exploration is so important.</a:t>
            </a:r>
          </a:p>
          <a:p>
            <a:pPr>
              <a:spcAft>
                <a:spcPts val="600"/>
              </a:spcAft>
            </a:pPr>
            <a:r>
              <a:rPr lang="en-GB" dirty="0">
                <a:cs typeface="Arial" panose="020B0604020202020204" pitchFamily="34" charset="0"/>
              </a:rPr>
              <a:t>You’ll hear from me regularly.  I’m looking forward to working with you!</a:t>
            </a:r>
          </a:p>
          <a:p>
            <a:pPr>
              <a:spcAft>
                <a:spcPts val="600"/>
              </a:spcAft>
            </a:pPr>
            <a:r>
              <a:rPr lang="en-GB" dirty="0">
                <a:cs typeface="Arial" panose="020B0604020202020204" pitchFamily="34" charset="0"/>
              </a:rPr>
              <a:t>Good luck!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CD02C-B541-4D61-A042-0ECE0DA9BC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Oliver Steeds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A5C1F-C83C-4521-947E-83470E2C43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288" y="1170635"/>
            <a:ext cx="4176712" cy="708897"/>
          </a:xfrm>
        </p:spPr>
        <p:txBody>
          <a:bodyPr/>
          <a:lstStyle/>
          <a:p>
            <a:pPr algn="ctr"/>
            <a:r>
              <a:rPr lang="en-US" dirty="0"/>
              <a:t>Mission brief 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070FEE-E789-4E78-A42E-6D551D8E6F60}"/>
              </a:ext>
            </a:extLst>
          </p:cNvPr>
          <p:cNvSpPr/>
          <p:nvPr/>
        </p:nvSpPr>
        <p:spPr>
          <a:xfrm>
            <a:off x="2400784" y="2009775"/>
            <a:ext cx="3234800" cy="3234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2EEA4-93D6-4C8F-82AF-65691DDDB1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05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97B24-64E2-4A85-8324-7AC6AD7F4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do you know about  the ocean?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F016EA-01E3-4B60-9EED-94CF625B23D9}"/>
              </a:ext>
            </a:extLst>
          </p:cNvPr>
          <p:cNvSpPr/>
          <p:nvPr/>
        </p:nvSpPr>
        <p:spPr>
          <a:xfrm>
            <a:off x="4743873" y="926939"/>
            <a:ext cx="6329309" cy="6329309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DDF8-F889-4AE2-9B9D-4159DA3776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280C4B-3C9B-1249-872F-757FBD47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8820"/>
            <a:ext cx="3708400" cy="241880"/>
          </a:xfrm>
        </p:spPr>
        <p:txBody>
          <a:bodyPr/>
          <a:lstStyle/>
          <a:p>
            <a:r>
              <a:rPr lang="en-US" dirty="0"/>
              <a:t>Lesson 1: How big and how deep is the ocean?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95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8BFD3-4C09-4A11-AD76-D26B3EF6C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8153" y="1170635"/>
            <a:ext cx="3488756" cy="1369287"/>
          </a:xfrm>
        </p:spPr>
        <p:txBody>
          <a:bodyPr/>
          <a:lstStyle/>
          <a:p>
            <a:r>
              <a:rPr lang="en-US" dirty="0"/>
              <a:t>The Blue Planet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9F3BF-EC75-4A20-9F64-E6CE62474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8153" y="2281658"/>
            <a:ext cx="2646084" cy="406249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0" dirty="0"/>
              <a:t>71% of our planet is covered in water.</a:t>
            </a:r>
          </a:p>
          <a:p>
            <a:pPr>
              <a:lnSpc>
                <a:spcPct val="120000"/>
              </a:lnSpc>
            </a:pPr>
            <a:r>
              <a:rPr lang="en-US" b="0" dirty="0"/>
              <a:t>The ocean produces half the oxygen we breath.</a:t>
            </a:r>
          </a:p>
          <a:p>
            <a:pPr>
              <a:lnSpc>
                <a:spcPct val="120000"/>
              </a:lnSpc>
            </a:pPr>
            <a:r>
              <a:rPr lang="en-US" b="0" dirty="0"/>
              <a:t>It captures 16 times the carbon compared with land.</a:t>
            </a:r>
            <a:endParaRPr lang="en-GB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547D6-5A82-400F-A0A8-AE8EFD191A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D464D6-6041-924E-890A-136F39ED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8820"/>
            <a:ext cx="3708400" cy="241880"/>
          </a:xfrm>
        </p:spPr>
        <p:txBody>
          <a:bodyPr/>
          <a:lstStyle/>
          <a:p>
            <a:r>
              <a:rPr lang="en-US" dirty="0"/>
              <a:t>Lesson 1: How big and how deep is the ocean?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8A8BF3-C328-1A43-8F1F-5D2DA6F80532}"/>
              </a:ext>
            </a:extLst>
          </p:cNvPr>
          <p:cNvSpPr/>
          <p:nvPr/>
        </p:nvSpPr>
        <p:spPr>
          <a:xfrm>
            <a:off x="4743873" y="926939"/>
            <a:ext cx="6329309" cy="6329309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8524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D7E25-50C4-454C-A43E-BF564D0009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CA7499-5C4A-7742-917C-6DDD4A67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8820"/>
            <a:ext cx="3708400" cy="241880"/>
          </a:xfrm>
        </p:spPr>
        <p:txBody>
          <a:bodyPr/>
          <a:lstStyle/>
          <a:p>
            <a:r>
              <a:rPr lang="en-US" dirty="0"/>
              <a:t>Lesson 1: How big and how deep is the ocean?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5FC253B5-B30A-B142-97F6-34799441D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8153" y="1178728"/>
            <a:ext cx="5296060" cy="650074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  <a:hlinkClick r:id="rId3"/>
              </a:rPr>
              <a:t>Deep-sea creatures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0DAA3636-E538-D248-BCD9-45E8ED4BD2C9}"/>
              </a:ext>
            </a:extLst>
          </p:cNvPr>
          <p:cNvSpPr/>
          <p:nvPr/>
        </p:nvSpPr>
        <p:spPr>
          <a:xfrm>
            <a:off x="1919288" y="1820710"/>
            <a:ext cx="6458430" cy="430562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1B48C1DA-ABF4-304D-BC56-C5AE638F7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463" y="1281919"/>
            <a:ext cx="369408" cy="3694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07BD57-4646-4248-B953-3C0A9DD27644}"/>
              </a:ext>
            </a:extLst>
          </p:cNvPr>
          <p:cNvGrpSpPr/>
          <p:nvPr/>
        </p:nvGrpSpPr>
        <p:grpSpPr>
          <a:xfrm>
            <a:off x="1919289" y="6259441"/>
            <a:ext cx="2079653" cy="283221"/>
            <a:chOff x="395288" y="6259440"/>
            <a:chExt cx="2079653" cy="28322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D8C01B-8F4B-5943-90E4-DFBD9BBBC0F3}"/>
                </a:ext>
              </a:extLst>
            </p:cNvPr>
            <p:cNvGrpSpPr/>
            <p:nvPr/>
          </p:nvGrpSpPr>
          <p:grpSpPr>
            <a:xfrm>
              <a:off x="395288" y="6259440"/>
              <a:ext cx="2079653" cy="283221"/>
              <a:chOff x="395288" y="6073323"/>
              <a:chExt cx="2079653" cy="28322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84F25B5-A678-CA45-AB0D-E65B33C5CD0E}"/>
                  </a:ext>
                </a:extLst>
              </p:cNvPr>
              <p:cNvGrpSpPr/>
              <p:nvPr userDrawn="1"/>
            </p:nvGrpSpPr>
            <p:grpSpPr>
              <a:xfrm>
                <a:off x="395288" y="6073323"/>
                <a:ext cx="2079653" cy="283221"/>
                <a:chOff x="2506068" y="6091812"/>
                <a:chExt cx="2079653" cy="283221"/>
              </a:xfrm>
              <a:solidFill>
                <a:srgbClr val="4EB7A0"/>
              </a:solidFill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09C365E-982B-7744-82BC-825EEA453F11}"/>
                    </a:ext>
                  </a:extLst>
                </p:cNvPr>
                <p:cNvSpPr/>
                <p:nvPr userDrawn="1"/>
              </p:nvSpPr>
              <p:spPr>
                <a:xfrm>
                  <a:off x="2506068" y="6091812"/>
                  <a:ext cx="283221" cy="283221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21B91E5-02A5-D047-9CEE-60BA710C2E68}"/>
                    </a:ext>
                  </a:extLst>
                </p:cNvPr>
                <p:cNvSpPr/>
                <p:nvPr userDrawn="1"/>
              </p:nvSpPr>
              <p:spPr>
                <a:xfrm>
                  <a:off x="2647678" y="6091812"/>
                  <a:ext cx="1802941" cy="283221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C95E063-630D-B242-AF6F-06E47A464179}"/>
                    </a:ext>
                  </a:extLst>
                </p:cNvPr>
                <p:cNvSpPr/>
                <p:nvPr userDrawn="1"/>
              </p:nvSpPr>
              <p:spPr>
                <a:xfrm>
                  <a:off x="4302500" y="6091812"/>
                  <a:ext cx="283221" cy="283221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DDB453-3837-7E4C-A65B-C76FE71B16BB}"/>
                  </a:ext>
                </a:extLst>
              </p:cNvPr>
              <p:cNvSpPr txBox="1"/>
              <p:nvPr userDrawn="1"/>
            </p:nvSpPr>
            <p:spPr>
              <a:xfrm>
                <a:off x="395288" y="6077229"/>
                <a:ext cx="2079653" cy="276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 defTabSz="457200" hangingPunct="0"/>
                <a:r>
                  <a:rPr lang="en-US" sz="1200" b="1" spc="3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  <a:cs typeface="+mj-cs"/>
                    <a:sym typeface="Calibri"/>
                    <a:hlinkClick r:id="rId3"/>
                  </a:rPr>
                  <a:t>VIEW GALLERY</a:t>
                </a:r>
                <a:endParaRPr lang="en-US" sz="1200" b="1" spc="3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  <a:cs typeface="+mj-cs"/>
                  <a:sym typeface="Calibri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70D16A-9BEB-B94B-A643-4F1A7CBF9D80}"/>
                </a:ext>
              </a:extLst>
            </p:cNvPr>
            <p:cNvSpPr/>
            <p:nvPr/>
          </p:nvSpPr>
          <p:spPr>
            <a:xfrm>
              <a:off x="604449" y="6466330"/>
              <a:ext cx="1661330" cy="55921"/>
            </a:xfrm>
            <a:prstGeom prst="rect">
              <a:avLst/>
            </a:prstGeom>
            <a:solidFill>
              <a:srgbClr val="4EB7A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rtlCol="0" anchor="ctr">
              <a:noAutofit/>
            </a:bodyPr>
            <a:lstStyle/>
            <a:p>
              <a:pPr algn="ctr" defTabSz="292100"/>
              <a:endParaRPr lang="en-US" sz="1100" dirty="0">
                <a:solidFill>
                  <a:srgbClr val="4EB7A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5679D01-D82F-5543-9F70-7F9E985AF335}"/>
              </a:ext>
            </a:extLst>
          </p:cNvPr>
          <p:cNvSpPr/>
          <p:nvPr/>
        </p:nvSpPr>
        <p:spPr>
          <a:xfrm>
            <a:off x="1905572" y="1620261"/>
            <a:ext cx="4207847" cy="64262"/>
          </a:xfrm>
          <a:prstGeom prst="rect">
            <a:avLst/>
          </a:prstGeom>
          <a:solidFill>
            <a:srgbClr val="D1EBEB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59418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8156F-0909-4556-8E7D-3EE19E6A76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 Learning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3F3AB-E544-42D7-BAFA-035227A314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8317" y="2609817"/>
            <a:ext cx="5567309" cy="1431957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Watch the video. </a:t>
            </a:r>
          </a:p>
          <a:p>
            <a:r>
              <a:rPr lang="en-US" sz="2000" dirty="0"/>
              <a:t>Think about what it would be like to experience deep sea exploration, </a:t>
            </a:r>
            <a:br>
              <a:rPr lang="en-US" sz="2000" dirty="0"/>
            </a:br>
            <a:r>
              <a:rPr lang="en-US" sz="2000" dirty="0"/>
              <a:t>how would it feel? </a:t>
            </a:r>
          </a:p>
          <a:p>
            <a:r>
              <a:rPr lang="en-US" sz="2000" dirty="0"/>
              <a:t>Why is this type of exploration important?</a:t>
            </a: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AC418-C68C-484F-8714-ACB14C337B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C8E885-ED53-7445-8640-E8E84681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8820"/>
            <a:ext cx="3708400" cy="241880"/>
          </a:xfrm>
        </p:spPr>
        <p:txBody>
          <a:bodyPr/>
          <a:lstStyle/>
          <a:p>
            <a:r>
              <a:rPr lang="en-US" dirty="0"/>
              <a:t>Lesson 1: How big and how deep is the ocean?</a:t>
            </a:r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68459F-E92F-1D4D-A832-32E634FE58DE}"/>
              </a:ext>
            </a:extLst>
          </p:cNvPr>
          <p:cNvSpPr/>
          <p:nvPr/>
        </p:nvSpPr>
        <p:spPr>
          <a:xfrm>
            <a:off x="1922304" y="2273861"/>
            <a:ext cx="2338598" cy="2338598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7A52FB9-F904-1542-B7EC-5FC212154514}"/>
              </a:ext>
            </a:extLst>
          </p:cNvPr>
          <p:cNvSpPr txBox="1">
            <a:spLocks/>
          </p:cNvSpPr>
          <p:nvPr/>
        </p:nvSpPr>
        <p:spPr>
          <a:xfrm>
            <a:off x="2123936" y="2900166"/>
            <a:ext cx="1935334" cy="1085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en-GB" dirty="0">
                <a:solidFill>
                  <a:schemeClr val="bg1"/>
                </a:solidFill>
              </a:rPr>
              <a:t>Visit… </a:t>
            </a:r>
          </a:p>
          <a:p>
            <a:pPr algn="ctr" hangingPunct="1"/>
            <a:r>
              <a:rPr lang="en-GB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GB" dirty="0" err="1">
                <a:solidFill>
                  <a:schemeClr val="bg1"/>
                </a:solidFill>
                <a:hlinkClick r:id="rId2"/>
              </a:rPr>
              <a:t>youtu.be</a:t>
            </a:r>
            <a:r>
              <a:rPr lang="en-GB" dirty="0">
                <a:solidFill>
                  <a:schemeClr val="bg1"/>
                </a:solidFill>
                <a:hlinkClick r:id="rId2"/>
              </a:rPr>
              <a:t>/b0KUbgrQ5gc </a:t>
            </a: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92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248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Helvetica Neue Medium</vt:lpstr>
      <vt:lpstr>Office Theme</vt:lpstr>
      <vt:lpstr>Why should we explore the ocean depths?</vt:lpstr>
      <vt:lpstr>Lesson 1: How big and how deep is the ocean?</vt:lpstr>
      <vt:lpstr>Lesson 1: How big and how deep is the ocean?</vt:lpstr>
      <vt:lpstr>Lesson 1: How big and how deep is the ocean?</vt:lpstr>
      <vt:lpstr>Lesson 1: How big and how deep is the ocean?</vt:lpstr>
      <vt:lpstr>Lesson 1: How big and how deep is the ocean?</vt:lpstr>
    </vt:vector>
  </TitlesOfParts>
  <Company>Norfolk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Edwards</dc:creator>
  <cp:lastModifiedBy>Mrs Edwards</cp:lastModifiedBy>
  <cp:revision>4</cp:revision>
  <dcterms:created xsi:type="dcterms:W3CDTF">2020-06-23T12:04:42Z</dcterms:created>
  <dcterms:modified xsi:type="dcterms:W3CDTF">2020-06-25T09:46:55Z</dcterms:modified>
</cp:coreProperties>
</file>